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ink/ink2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917" r:id="rId1"/>
    <p:sldMasterId id="2147484931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5" r:id="rId4"/>
    <p:sldId id="297" r:id="rId5"/>
    <p:sldId id="304" r:id="rId6"/>
    <p:sldId id="305" r:id="rId7"/>
    <p:sldId id="306" r:id="rId8"/>
    <p:sldId id="324" r:id="rId9"/>
    <p:sldId id="319" r:id="rId10"/>
    <p:sldId id="298" r:id="rId11"/>
    <p:sldId id="300" r:id="rId12"/>
    <p:sldId id="320" r:id="rId13"/>
    <p:sldId id="293" r:id="rId14"/>
    <p:sldId id="269" r:id="rId15"/>
    <p:sldId id="289" r:id="rId16"/>
    <p:sldId id="294" r:id="rId17"/>
    <p:sldId id="273" r:id="rId18"/>
    <p:sldId id="311" r:id="rId19"/>
    <p:sldId id="329" r:id="rId20"/>
    <p:sldId id="314" r:id="rId21"/>
    <p:sldId id="315" r:id="rId22"/>
    <p:sldId id="322" r:id="rId23"/>
    <p:sldId id="326" r:id="rId24"/>
    <p:sldId id="327" r:id="rId25"/>
    <p:sldId id="317" r:id="rId26"/>
    <p:sldId id="328" r:id="rId27"/>
  </p:sldIdLst>
  <p:sldSz cx="9144000" cy="6858000" type="screen4x3"/>
  <p:notesSz cx="6950075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ヒラギノ角ゴ Pro W3" pitchFamily="4" charset="-128"/>
        <a:cs typeface="ヒラギノ角ゴ Pro W3" pitchFamily="4" charset="-128"/>
      </a:defRPr>
    </a:lvl9pPr>
  </p:defaultTextStyle>
  <p:extLst>
    <p:ext uri="{521415D9-36F7-43E2-AB2F-B90AF26B5E84}">
      <p14:sectionLst xmlns:p14="http://schemas.microsoft.com/office/powerpoint/2010/main">
        <p14:section name="Default Section" id="{A5F08BC1-BB26-EF43-8AF3-6CFBDD36B480}">
          <p14:sldIdLst>
            <p14:sldId id="256"/>
            <p14:sldId id="275"/>
            <p14:sldId id="297"/>
            <p14:sldId id="304"/>
            <p14:sldId id="305"/>
            <p14:sldId id="306"/>
            <p14:sldId id="324"/>
            <p14:sldId id="319"/>
            <p14:sldId id="298"/>
            <p14:sldId id="300"/>
            <p14:sldId id="320"/>
            <p14:sldId id="293"/>
            <p14:sldId id="269"/>
            <p14:sldId id="289"/>
          </p14:sldIdLst>
        </p14:section>
        <p14:section name="Untitled Section" id="{D7DAAA49-25E9-1D43-BA07-DBA3EC522D51}">
          <p14:sldIdLst>
            <p14:sldId id="294"/>
            <p14:sldId id="273"/>
            <p14:sldId id="311"/>
            <p14:sldId id="329"/>
            <p14:sldId id="314"/>
            <p14:sldId id="315"/>
            <p14:sldId id="322"/>
            <p14:sldId id="326"/>
            <p14:sldId id="327"/>
            <p14:sldId id="317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4F0C"/>
    <a:srgbClr val="FFD7BA"/>
    <a:srgbClr val="FF4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8545" autoAdjust="0"/>
  </p:normalViewPr>
  <p:slideViewPr>
    <p:cSldViewPr snapToGrid="0" snapToObjects="1">
      <p:cViewPr varScale="1">
        <p:scale>
          <a:sx n="102" d="100"/>
          <a:sy n="102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-3408" y="-10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bnerp\Documents\Budget%2021-22\property%20value%20char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ibnerp\Documents\Budget%2021-22\rev%20limit%20membershi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bnerp\Documents\Budget%2021-22\referendum%20used%20&amp;%20unuse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bnerp\Documents\Budget%2021-22\tax%20levy%20char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bnerp\Documents\Budget%2021-22\Levy%20Rates%20Mill%20Rates%20DPI%201984-2021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/>
              <a:t>State Equalization Aid</a:t>
            </a:r>
          </a:p>
        </c:rich>
      </c:tx>
      <c:layout>
        <c:manualLayout>
          <c:xMode val="edge"/>
          <c:yMode val="edge"/>
          <c:x val="0.28259741770699393"/>
          <c:y val="1.945968796969515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School Year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F3-4C7D-9DFD-20962300522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F3-4C7D-9DFD-20962300522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F3-4C7D-9DFD-20962300522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F3-4C7D-9DFD-20962300522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F3-4C7D-9DFD-20962300522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F3-4C7D-9DFD-20962300522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F3-4C7D-9DFD-20962300522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F3-4C7D-9DFD-20962300522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F3-4C7D-9DFD-20962300522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F3-4C7D-9DFD-209623005228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F3-4C7D-9DFD-20962300522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F3-4C7D-9DFD-20962300522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F3-4C7D-9DFD-20962300522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0F3-4C7D-9DFD-20962300522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F3-4C7D-9DFD-209623005228}"/>
                </c:ext>
              </c:extLst>
            </c:dLbl>
            <c:dLbl>
              <c:idx val="16"/>
              <c:layout>
                <c:manualLayout>
                  <c:x val="-1.6344766991189655E-2"/>
                  <c:y val="-4.0683346250509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0F3-4C7D-9DFD-209623005228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744914171311941E-2"/>
                      <c:h val="6.5920925024625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0F3-4C7D-9DFD-2096230052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  <c:pt idx="11">
                  <c:v>2016-17</c:v>
                </c:pt>
                <c:pt idx="12">
                  <c:v>2017-18</c:v>
                </c:pt>
                <c:pt idx="13">
                  <c:v>2018-19 </c:v>
                </c:pt>
                <c:pt idx="14">
                  <c:v>2019-20 </c:v>
                </c:pt>
                <c:pt idx="15">
                  <c:v>2020-21</c:v>
                </c:pt>
                <c:pt idx="16">
                  <c:v>2021-22 </c:v>
                </c:pt>
                <c:pt idx="17">
                  <c:v>2022-23 (est.)</c:v>
                </c:pt>
              </c:strCache>
            </c:strRef>
          </c:cat>
          <c:val>
            <c:numRef>
              <c:f>Sheet1!$B$2:$B$19</c:f>
              <c:numCache>
                <c:formatCode>#,##0</c:formatCode>
                <c:ptCount val="18"/>
                <c:pt idx="0">
                  <c:v>13691185</c:v>
                </c:pt>
                <c:pt idx="1">
                  <c:v>13698377</c:v>
                </c:pt>
                <c:pt idx="2">
                  <c:v>14128181</c:v>
                </c:pt>
                <c:pt idx="3">
                  <c:v>14408307</c:v>
                </c:pt>
                <c:pt idx="4">
                  <c:v>13872778</c:v>
                </c:pt>
                <c:pt idx="5">
                  <c:v>13516834</c:v>
                </c:pt>
                <c:pt idx="6">
                  <c:v>12234555</c:v>
                </c:pt>
                <c:pt idx="7">
                  <c:v>12713521</c:v>
                </c:pt>
                <c:pt idx="8">
                  <c:v>13899117</c:v>
                </c:pt>
                <c:pt idx="9">
                  <c:v>13445860</c:v>
                </c:pt>
                <c:pt idx="10">
                  <c:v>12917674</c:v>
                </c:pt>
                <c:pt idx="11">
                  <c:v>13716336</c:v>
                </c:pt>
                <c:pt idx="12">
                  <c:v>13616137</c:v>
                </c:pt>
                <c:pt idx="13">
                  <c:v>12848655</c:v>
                </c:pt>
                <c:pt idx="14">
                  <c:v>12860294</c:v>
                </c:pt>
                <c:pt idx="15">
                  <c:v>13308933</c:v>
                </c:pt>
                <c:pt idx="16">
                  <c:v>13453235</c:v>
                </c:pt>
                <c:pt idx="17">
                  <c:v>14052909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0F3-4C7D-9DFD-2096230052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1232384"/>
        <c:axId val="461234176"/>
      </c:barChart>
      <c:catAx>
        <c:axId val="461232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1234176"/>
        <c:crosses val="autoZero"/>
        <c:auto val="1"/>
        <c:lblAlgn val="ctr"/>
        <c:lblOffset val="100"/>
        <c:noMultiLvlLbl val="0"/>
      </c:catAx>
      <c:valAx>
        <c:axId val="4612341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61232384"/>
        <c:crosses val="autoZero"/>
        <c:crossBetween val="between"/>
      </c:valAx>
    </c:plotArea>
    <c:plotVisOnly val="1"/>
    <c:dispBlanksAs val="gap"/>
    <c:showDLblsOverMax val="0"/>
  </c:chart>
  <c:spPr>
    <a:solidFill>
      <a:schemeClr val="bg2">
        <a:lumMod val="90000"/>
      </a:schemeClr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94885195966396"/>
          <c:y val="2.4060871074754152E-2"/>
          <c:w val="0.84462263325790499"/>
          <c:h val="0.90052202734306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>
                <c:manualLayout>
                  <c:x val="-1.3416115292754329E-17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67-48F6-A400-10C8CEA388BA}"/>
                </c:ext>
              </c:extLst>
            </c:dLbl>
            <c:dLbl>
              <c:idx val="3"/>
              <c:layout>
                <c:manualLayout>
                  <c:x val="0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67-48F6-A400-10C8CEA388BA}"/>
                </c:ext>
              </c:extLst>
            </c:dLbl>
            <c:dLbl>
              <c:idx val="4"/>
              <c:layout>
                <c:manualLayout>
                  <c:x val="7.3179656055616538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67-48F6-A400-10C8CEA388BA}"/>
                </c:ext>
              </c:extLst>
            </c:dLbl>
            <c:dLbl>
              <c:idx val="5"/>
              <c:layout>
                <c:manualLayout>
                  <c:x val="-1.4635931211123307E-3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67-48F6-A400-10C8CEA388BA}"/>
                </c:ext>
              </c:extLst>
            </c:dLbl>
            <c:dLbl>
              <c:idx val="7"/>
              <c:layout>
                <c:manualLayout>
                  <c:x val="-2.9271862422246614E-3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67-48F6-A400-10C8CEA388BA}"/>
                </c:ext>
              </c:extLst>
            </c:dLbl>
            <c:dLbl>
              <c:idx val="8"/>
              <c:layout>
                <c:manualLayout>
                  <c:x val="-7.3179656055616538E-3"/>
                  <c:y val="2.3148148148148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67-48F6-A400-10C8CEA388BA}"/>
                </c:ext>
              </c:extLst>
            </c:dLbl>
            <c:dLbl>
              <c:idx val="9"/>
              <c:layout>
                <c:manualLayout>
                  <c:x val="-1.6099524332235639E-2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67-48F6-A400-10C8CEA388BA}"/>
                </c:ext>
              </c:extLst>
            </c:dLbl>
            <c:dLbl>
              <c:idx val="10"/>
              <c:layout>
                <c:manualLayout>
                  <c:x val="5.8543724844492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67-48F6-A400-10C8CEA388B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1,762,169,867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9F67-48F6-A400-10C8CEA388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 </c:v>
                </c:pt>
                <c:pt idx="9">
                  <c:v>2019-20 </c:v>
                </c:pt>
                <c:pt idx="10">
                  <c:v>2020-21</c:v>
                </c:pt>
                <c:pt idx="11">
                  <c:v>2021-22</c:v>
                </c:pt>
                <c:pt idx="12">
                  <c:v>2022-23</c:v>
                </c:pt>
              </c:strCache>
            </c:strRef>
          </c:cat>
          <c:val>
            <c:numRef>
              <c:f>Sheet1!$B$2:$B$14</c:f>
              <c:numCache>
                <c:formatCode>#,##0_);\(#,##0\)</c:formatCode>
                <c:ptCount val="13"/>
                <c:pt idx="0">
                  <c:v>1263139024</c:v>
                </c:pt>
                <c:pt idx="1">
                  <c:v>1245693492</c:v>
                </c:pt>
                <c:pt idx="2">
                  <c:v>1147127852</c:v>
                </c:pt>
                <c:pt idx="3">
                  <c:v>1140177336</c:v>
                </c:pt>
                <c:pt idx="4">
                  <c:v>1158687367</c:v>
                </c:pt>
                <c:pt idx="5">
                  <c:v>1184213684</c:v>
                </c:pt>
                <c:pt idx="6">
                  <c:v>1209504548</c:v>
                </c:pt>
                <c:pt idx="7">
                  <c:v>1273804003</c:v>
                </c:pt>
                <c:pt idx="8">
                  <c:v>1305505977</c:v>
                </c:pt>
                <c:pt idx="9">
                  <c:v>1389533652</c:v>
                </c:pt>
                <c:pt idx="10" formatCode="_(* #,##0_);_(* \(#,##0\);_(* &quot;-&quot;??_);_(@_)">
                  <c:v>1437880324</c:v>
                </c:pt>
                <c:pt idx="11" formatCode="_(* #,##0_);_(* \(#,##0\);_(* &quot;-&quot;??_);_(@_)">
                  <c:v>1554577787</c:v>
                </c:pt>
                <c:pt idx="12" formatCode="_(* #,##0_);_(* \(#,##0\);_(* &quot;-&quot;??_);_(@_)">
                  <c:v>1632306676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67-48F6-A400-10C8CEA388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 </c:v>
                </c:pt>
                <c:pt idx="9">
                  <c:v>2019-20 </c:v>
                </c:pt>
                <c:pt idx="10">
                  <c:v>2020-21</c:v>
                </c:pt>
                <c:pt idx="11">
                  <c:v>2021-22</c:v>
                </c:pt>
                <c:pt idx="12">
                  <c:v>2022-23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9-9F67-48F6-A400-10C8CEA38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321920"/>
        <c:axId val="282068480"/>
      </c:barChart>
      <c:catAx>
        <c:axId val="162321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2068480"/>
        <c:crosses val="autoZero"/>
        <c:auto val="1"/>
        <c:lblAlgn val="ctr"/>
        <c:lblOffset val="100"/>
        <c:noMultiLvlLbl val="0"/>
      </c:catAx>
      <c:valAx>
        <c:axId val="282068480"/>
        <c:scaling>
          <c:orientation val="minMax"/>
        </c:scaling>
        <c:delete val="0"/>
        <c:axPos val="l"/>
        <c:majorGridlines>
          <c:spPr>
            <a:ln>
              <a:solidFill>
                <a:schemeClr val="bg2">
                  <a:lumMod val="90000"/>
                </a:schemeClr>
              </a:solidFill>
            </a:ln>
          </c:spPr>
        </c:majorGridlines>
        <c:numFmt formatCode="#,##0_);\(#,##0\)" sourceLinked="1"/>
        <c:majorTickMark val="out"/>
        <c:minorTickMark val="none"/>
        <c:tickLblPos val="nextTo"/>
        <c:spPr>
          <a:solidFill>
            <a:schemeClr val="bg2">
              <a:lumMod val="90000"/>
            </a:schemeClr>
          </a:solidFill>
        </c:spPr>
        <c:crossAx val="162321920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156225037087758E-2"/>
          <c:y val="3.3270317399304299E-2"/>
          <c:w val="0.91592590056677703"/>
          <c:h val="0.8030785403356753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 </c:v>
                </c:pt>
                <c:pt idx="9">
                  <c:v>2019-20 </c:v>
                </c:pt>
                <c:pt idx="10">
                  <c:v>2020-21</c:v>
                </c:pt>
                <c:pt idx="11">
                  <c:v>2021-22 </c:v>
                </c:pt>
                <c:pt idx="12">
                  <c:v>2022-23 (est)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2473</c:v>
                </c:pt>
                <c:pt idx="1">
                  <c:v>2449</c:v>
                </c:pt>
                <c:pt idx="2">
                  <c:v>2496</c:v>
                </c:pt>
                <c:pt idx="3">
                  <c:v>2419</c:v>
                </c:pt>
                <c:pt idx="4">
                  <c:v>2400</c:v>
                </c:pt>
                <c:pt idx="5">
                  <c:v>2409</c:v>
                </c:pt>
                <c:pt idx="6">
                  <c:v>2386</c:v>
                </c:pt>
                <c:pt idx="7">
                  <c:v>2278</c:v>
                </c:pt>
                <c:pt idx="8">
                  <c:v>2219</c:v>
                </c:pt>
                <c:pt idx="9">
                  <c:v>2230</c:v>
                </c:pt>
                <c:pt idx="10">
                  <c:v>2110</c:v>
                </c:pt>
                <c:pt idx="11">
                  <c:v>2136</c:v>
                </c:pt>
                <c:pt idx="12">
                  <c:v>2070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1-44EB-81B2-E282231E4C7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6267231"/>
        <c:axId val="411889711"/>
      </c:barChart>
      <c:catAx>
        <c:axId val="41626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889711"/>
        <c:crosses val="autoZero"/>
        <c:auto val="1"/>
        <c:lblAlgn val="ctr"/>
        <c:lblOffset val="100"/>
        <c:noMultiLvlLbl val="0"/>
      </c:catAx>
      <c:valAx>
        <c:axId val="411889711"/>
        <c:scaling>
          <c:orientation val="minMax"/>
          <c:min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267231"/>
        <c:crosses val="autoZero"/>
        <c:crossBetween val="between"/>
      </c:valAx>
      <c:spPr>
        <a:solidFill>
          <a:schemeClr val="bg2">
            <a:lumMod val="90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4F0C"/>
            </a:solidFill>
          </c:spPr>
          <c:invertIfNegative val="0"/>
          <c:cat>
            <c:strRef>
              <c:f>Sheet1!$A$2:$A$21</c:f>
              <c:strCache>
                <c:ptCount val="20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  <c:pt idx="12">
                  <c:v>2015-16</c:v>
                </c:pt>
                <c:pt idx="13">
                  <c:v>2016-17</c:v>
                </c:pt>
                <c:pt idx="14">
                  <c:v>2017-18</c:v>
                </c:pt>
                <c:pt idx="15">
                  <c:v>2018-19 </c:v>
                </c:pt>
                <c:pt idx="16">
                  <c:v>2019-20</c:v>
                </c:pt>
                <c:pt idx="17">
                  <c:v>2020-21</c:v>
                </c:pt>
                <c:pt idx="18">
                  <c:v>2021-22</c:v>
                </c:pt>
                <c:pt idx="19">
                  <c:v>2022-23 (est.)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817220</c:v>
                </c:pt>
                <c:pt idx="1">
                  <c:v>554575</c:v>
                </c:pt>
                <c:pt idx="2">
                  <c:v>778355</c:v>
                </c:pt>
                <c:pt idx="3">
                  <c:v>910907</c:v>
                </c:pt>
                <c:pt idx="4">
                  <c:v>1229423</c:v>
                </c:pt>
                <c:pt idx="5">
                  <c:v>1500000</c:v>
                </c:pt>
                <c:pt idx="6">
                  <c:v>1500000</c:v>
                </c:pt>
                <c:pt idx="7">
                  <c:v>2069248</c:v>
                </c:pt>
                <c:pt idx="8">
                  <c:v>2179322</c:v>
                </c:pt>
                <c:pt idx="9">
                  <c:v>2060622</c:v>
                </c:pt>
                <c:pt idx="10">
                  <c:v>1774633</c:v>
                </c:pt>
                <c:pt idx="11">
                  <c:v>1878663</c:v>
                </c:pt>
                <c:pt idx="12">
                  <c:v>1229047</c:v>
                </c:pt>
                <c:pt idx="13">
                  <c:v>2334786</c:v>
                </c:pt>
                <c:pt idx="14">
                  <c:v>2416564</c:v>
                </c:pt>
                <c:pt idx="15">
                  <c:v>2058166</c:v>
                </c:pt>
                <c:pt idx="16">
                  <c:v>2600000</c:v>
                </c:pt>
                <c:pt idx="17">
                  <c:v>2600000</c:v>
                </c:pt>
                <c:pt idx="18">
                  <c:v>3382284</c:v>
                </c:pt>
                <c:pt idx="19">
                  <c:v>3700000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3B5-A71C-D61D94427A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Sheet1!$A$2:$A$21</c:f>
              <c:strCache>
                <c:ptCount val="20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  <c:pt idx="12">
                  <c:v>2015-16</c:v>
                </c:pt>
                <c:pt idx="13">
                  <c:v>2016-17</c:v>
                </c:pt>
                <c:pt idx="14">
                  <c:v>2017-18</c:v>
                </c:pt>
                <c:pt idx="15">
                  <c:v>2018-19 </c:v>
                </c:pt>
                <c:pt idx="16">
                  <c:v>2019-20</c:v>
                </c:pt>
                <c:pt idx="17">
                  <c:v>2020-21</c:v>
                </c:pt>
                <c:pt idx="18">
                  <c:v>2021-22</c:v>
                </c:pt>
                <c:pt idx="19">
                  <c:v>2022-23 (est.)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682780</c:v>
                </c:pt>
                <c:pt idx="1">
                  <c:v>945425</c:v>
                </c:pt>
                <c:pt idx="2">
                  <c:v>721645</c:v>
                </c:pt>
                <c:pt idx="3">
                  <c:v>589093</c:v>
                </c:pt>
                <c:pt idx="4">
                  <c:v>270577</c:v>
                </c:pt>
                <c:pt idx="5">
                  <c:v>0</c:v>
                </c:pt>
                <c:pt idx="6">
                  <c:v>0</c:v>
                </c:pt>
                <c:pt idx="7">
                  <c:v>2030752</c:v>
                </c:pt>
                <c:pt idx="8">
                  <c:v>420678</c:v>
                </c:pt>
                <c:pt idx="9">
                  <c:v>539378</c:v>
                </c:pt>
                <c:pt idx="10">
                  <c:v>825367</c:v>
                </c:pt>
                <c:pt idx="11">
                  <c:v>721337</c:v>
                </c:pt>
                <c:pt idx="12">
                  <c:v>1370953</c:v>
                </c:pt>
                <c:pt idx="13">
                  <c:v>265214</c:v>
                </c:pt>
                <c:pt idx="14">
                  <c:v>183436</c:v>
                </c:pt>
                <c:pt idx="15">
                  <c:v>541834</c:v>
                </c:pt>
                <c:pt idx="16">
                  <c:v>0</c:v>
                </c:pt>
                <c:pt idx="17">
                  <c:v>0</c:v>
                </c:pt>
                <c:pt idx="18">
                  <c:v>317716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7C-43B5-A71C-D61D94427A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invertIfNegative val="0"/>
          <c:cat>
            <c:strRef>
              <c:f>Sheet1!$A$2:$A$21</c:f>
              <c:strCache>
                <c:ptCount val="20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  <c:pt idx="12">
                  <c:v>2015-16</c:v>
                </c:pt>
                <c:pt idx="13">
                  <c:v>2016-17</c:v>
                </c:pt>
                <c:pt idx="14">
                  <c:v>2017-18</c:v>
                </c:pt>
                <c:pt idx="15">
                  <c:v>2018-19 </c:v>
                </c:pt>
                <c:pt idx="16">
                  <c:v>2019-20</c:v>
                </c:pt>
                <c:pt idx="17">
                  <c:v>2020-21</c:v>
                </c:pt>
                <c:pt idx="18">
                  <c:v>2021-22</c:v>
                </c:pt>
                <c:pt idx="19">
                  <c:v>2022-23 (est.)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2-FE7C-43B5-A71C-D61D94427AC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Column4</c:v>
                </c:pt>
              </c:strCache>
            </c:strRef>
          </c:tx>
          <c:invertIfNegative val="0"/>
          <c:cat>
            <c:strRef>
              <c:f>Sheet1!$A$2:$A$21</c:f>
              <c:strCache>
                <c:ptCount val="20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  <c:pt idx="12">
                  <c:v>2015-16</c:v>
                </c:pt>
                <c:pt idx="13">
                  <c:v>2016-17</c:v>
                </c:pt>
                <c:pt idx="14">
                  <c:v>2017-18</c:v>
                </c:pt>
                <c:pt idx="15">
                  <c:v>2018-19 </c:v>
                </c:pt>
                <c:pt idx="16">
                  <c:v>2019-20</c:v>
                </c:pt>
                <c:pt idx="17">
                  <c:v>2020-21</c:v>
                </c:pt>
                <c:pt idx="18">
                  <c:v>2021-22</c:v>
                </c:pt>
                <c:pt idx="19">
                  <c:v>2022-23 (est.)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3-FE7C-43B5-A71C-D61D94427AC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Column5</c:v>
                </c:pt>
              </c:strCache>
            </c:strRef>
          </c:tx>
          <c:invertIfNegative val="0"/>
          <c:cat>
            <c:strRef>
              <c:f>Sheet1!$A$2:$A$21</c:f>
              <c:strCache>
                <c:ptCount val="20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  <c:pt idx="12">
                  <c:v>2015-16</c:v>
                </c:pt>
                <c:pt idx="13">
                  <c:v>2016-17</c:v>
                </c:pt>
                <c:pt idx="14">
                  <c:v>2017-18</c:v>
                </c:pt>
                <c:pt idx="15">
                  <c:v>2018-19 </c:v>
                </c:pt>
                <c:pt idx="16">
                  <c:v>2019-20</c:v>
                </c:pt>
                <c:pt idx="17">
                  <c:v>2020-21</c:v>
                </c:pt>
                <c:pt idx="18">
                  <c:v>2021-22</c:v>
                </c:pt>
                <c:pt idx="19">
                  <c:v>2022-23 (est.)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4-FE7C-43B5-A71C-D61D94427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572480"/>
        <c:axId val="217574016"/>
      </c:barChart>
      <c:catAx>
        <c:axId val="217572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574016"/>
        <c:crosses val="autoZero"/>
        <c:auto val="1"/>
        <c:lblAlgn val="ctr"/>
        <c:lblOffset val="100"/>
        <c:noMultiLvlLbl val="0"/>
      </c:catAx>
      <c:valAx>
        <c:axId val="2175740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7572480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</c:spPr>
          <c:invertIfNegative val="0"/>
          <c:dLbls>
            <c:dLbl>
              <c:idx val="9"/>
              <c:layout>
                <c:manualLayout>
                  <c:x val="-2.323503127792672E-2"/>
                  <c:y val="-2.4427477000664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E5-49F7-9299-14295ABA8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 </c:v>
                </c:pt>
                <c:pt idx="10">
                  <c:v>2020-21</c:v>
                </c:pt>
                <c:pt idx="11">
                  <c:v>2021-22</c:v>
                </c:pt>
                <c:pt idx="12">
                  <c:v>2022-23 (est.)</c:v>
                </c:pt>
              </c:strCache>
            </c:strRef>
          </c:cat>
          <c:val>
            <c:numRef>
              <c:f>Sheet1!$B$2:$B$14</c:f>
              <c:numCache>
                <c:formatCode>_("$"* #,##0_);_("$"* \(#,##0\);_("$"* "-"??_);_(@_)</c:formatCode>
                <c:ptCount val="13"/>
                <c:pt idx="0">
                  <c:v>12157600</c:v>
                </c:pt>
                <c:pt idx="1">
                  <c:v>12423434</c:v>
                </c:pt>
                <c:pt idx="2">
                  <c:v>11739887</c:v>
                </c:pt>
                <c:pt idx="3">
                  <c:v>10937915</c:v>
                </c:pt>
                <c:pt idx="4">
                  <c:v>11567154</c:v>
                </c:pt>
                <c:pt idx="5">
                  <c:v>11823643</c:v>
                </c:pt>
                <c:pt idx="6">
                  <c:v>11370500</c:v>
                </c:pt>
                <c:pt idx="7">
                  <c:v>11773004</c:v>
                </c:pt>
                <c:pt idx="8">
                  <c:v>12129777</c:v>
                </c:pt>
                <c:pt idx="9">
                  <c:v>12367771</c:v>
                </c:pt>
                <c:pt idx="10">
                  <c:v>11944526</c:v>
                </c:pt>
                <c:pt idx="11">
                  <c:v>12337062</c:v>
                </c:pt>
                <c:pt idx="12">
                  <c:v>11976565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E5-49F7-9299-14295ABA8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248640"/>
        <c:axId val="191258624"/>
      </c:barChart>
      <c:catAx>
        <c:axId val="191248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spc="100" baseline="0"/>
            </a:pPr>
            <a:endParaRPr lang="en-US"/>
          </a:p>
        </c:txPr>
        <c:crossAx val="191258624"/>
        <c:crosses val="autoZero"/>
        <c:auto val="1"/>
        <c:lblAlgn val="ctr"/>
        <c:lblOffset val="100"/>
        <c:noMultiLvlLbl val="0"/>
      </c:catAx>
      <c:valAx>
        <c:axId val="191258624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en-US"/>
          </a:p>
        </c:txPr>
        <c:crossAx val="191248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graph!$Y$1:$AN$1</c:f>
              <c:strCache>
                <c:ptCount val="16"/>
                <c:pt idx="0">
                  <c:v>Fall 2007</c:v>
                </c:pt>
                <c:pt idx="1">
                  <c:v>Fall 2008</c:v>
                </c:pt>
                <c:pt idx="2">
                  <c:v>Fall 2009</c:v>
                </c:pt>
                <c:pt idx="3">
                  <c:v>Fall 2010</c:v>
                </c:pt>
                <c:pt idx="4">
                  <c:v>Fall 2011</c:v>
                </c:pt>
                <c:pt idx="5">
                  <c:v>Fall 2012</c:v>
                </c:pt>
                <c:pt idx="6">
                  <c:v>Fall 2013</c:v>
                </c:pt>
                <c:pt idx="7">
                  <c:v>Fall 2014</c:v>
                </c:pt>
                <c:pt idx="8">
                  <c:v>Fall 2015</c:v>
                </c:pt>
                <c:pt idx="9">
                  <c:v>Fall 2016</c:v>
                </c:pt>
                <c:pt idx="10">
                  <c:v>Fall 2017</c:v>
                </c:pt>
                <c:pt idx="11">
                  <c:v>Fall 2018</c:v>
                </c:pt>
                <c:pt idx="12">
                  <c:v>Fall 2019</c:v>
                </c:pt>
                <c:pt idx="13">
                  <c:v>Fall 2020</c:v>
                </c:pt>
                <c:pt idx="14">
                  <c:v>Fall 2021</c:v>
                </c:pt>
                <c:pt idx="15">
                  <c:v>Fall 2022</c:v>
                </c:pt>
              </c:strCache>
            </c:strRef>
          </c:cat>
          <c:val>
            <c:numRef>
              <c:f>graph!$Y$2:$AN$2</c:f>
              <c:numCache>
                <c:formatCode>"$"#,##0.00</c:formatCode>
                <c:ptCount val="16"/>
                <c:pt idx="0">
                  <c:v>8.61</c:v>
                </c:pt>
                <c:pt idx="1">
                  <c:v>9.1</c:v>
                </c:pt>
                <c:pt idx="2">
                  <c:v>9.64</c:v>
                </c:pt>
                <c:pt idx="3">
                  <c:v>9.6199999999999992</c:v>
                </c:pt>
                <c:pt idx="4">
                  <c:v>9.9700000000000006</c:v>
                </c:pt>
                <c:pt idx="5">
                  <c:v>10.23</c:v>
                </c:pt>
                <c:pt idx="6">
                  <c:v>9.59</c:v>
                </c:pt>
                <c:pt idx="7">
                  <c:v>9.98</c:v>
                </c:pt>
                <c:pt idx="8">
                  <c:v>9.98</c:v>
                </c:pt>
                <c:pt idx="9">
                  <c:v>9.4</c:v>
                </c:pt>
                <c:pt idx="10">
                  <c:v>9.24</c:v>
                </c:pt>
                <c:pt idx="11">
                  <c:v>9.2899999999999991</c:v>
                </c:pt>
                <c:pt idx="12">
                  <c:v>8.9</c:v>
                </c:pt>
                <c:pt idx="13">
                  <c:v>8.31</c:v>
                </c:pt>
                <c:pt idx="14">
                  <c:v>7.94</c:v>
                </c:pt>
                <c:pt idx="15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AC-41BC-9666-190D454DC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8960191"/>
        <c:axId val="1"/>
      </c:barChart>
      <c:catAx>
        <c:axId val="9989601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2"/>
        </c:scaling>
        <c:delete val="0"/>
        <c:axPos val="l"/>
        <c:majorGridlines/>
        <c:numFmt formatCode="&quot;$&quot;#,##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98960191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Tax</a:t>
            </a:r>
            <a:r>
              <a:rPr lang="en-US" sz="2000" b="1" baseline="0" dirty="0"/>
              <a:t> Rate - current vs. with building debt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059484184924543"/>
          <c:y val="0.10280762267817582"/>
          <c:w val="0.8794051581507546"/>
          <c:h val="0.781278332291678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Referendum Debt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Sheet1!$B$3:$C$3</c:f>
              <c:strCache>
                <c:ptCount val="2"/>
                <c:pt idx="0">
                  <c:v>Current (21/22)</c:v>
                </c:pt>
                <c:pt idx="1">
                  <c:v>w/ bldg. debt</c:v>
                </c:pt>
              </c:strCache>
            </c:strRef>
          </c:cat>
          <c:val>
            <c:numRef>
              <c:f>Sheet1!$B$4:$C$4</c:f>
              <c:numCache>
                <c:formatCode>_("$"* #,##0.00_);_("$"* \(#,##0.00\);_("$"* "-"??_);_(@_)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2C-49B5-A427-0407FEBE0D95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General Fund - Capital Expansion &amp; Post-Employment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Sheet1!$B$3:$C$3</c:f>
              <c:strCache>
                <c:ptCount val="2"/>
                <c:pt idx="0">
                  <c:v>Current (21/22)</c:v>
                </c:pt>
                <c:pt idx="1">
                  <c:v>w/ bldg. debt</c:v>
                </c:pt>
              </c:strCache>
            </c:strRef>
          </c:cat>
          <c:val>
            <c:numRef>
              <c:f>Sheet1!$B$5:$C$5</c:f>
              <c:numCache>
                <c:formatCode>_("$"* #,##0.00_);_("$"* \(#,##0.00\);_("$"* "-"??_);_(@_)</c:formatCode>
                <c:ptCount val="2"/>
                <c:pt idx="0">
                  <c:v>1.5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2C-49B5-A427-0407FEBE0D95}"/>
            </c:ext>
          </c:extLst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General Fund - All 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Sheet1!$B$3:$C$3</c:f>
              <c:strCache>
                <c:ptCount val="2"/>
                <c:pt idx="0">
                  <c:v>Current (21/22)</c:v>
                </c:pt>
                <c:pt idx="1">
                  <c:v>w/ bldg. debt</c:v>
                </c:pt>
              </c:strCache>
            </c:strRef>
          </c:cat>
          <c:val>
            <c:numRef>
              <c:f>Sheet1!$B$6:$C$6</c:f>
              <c:numCache>
                <c:formatCode>_("$"* #,##0.00_);_("$"* \(#,##0.00\);_("$"* "-"??_);_(@_)</c:formatCode>
                <c:ptCount val="2"/>
                <c:pt idx="0">
                  <c:v>6.43</c:v>
                </c:pt>
                <c:pt idx="1">
                  <c:v>6.43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2C-49B5-A427-0407FEBE0D9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33674607"/>
        <c:axId val="1033675023"/>
      </c:barChart>
      <c:catAx>
        <c:axId val="1033674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3675023"/>
        <c:crosses val="autoZero"/>
        <c:auto val="1"/>
        <c:lblAlgn val="ctr"/>
        <c:lblOffset val="100"/>
        <c:noMultiLvlLbl val="0"/>
      </c:catAx>
      <c:valAx>
        <c:axId val="1033675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Dollars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3674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0.25608</cdr:x>
      <cdr:y>0.10442</cdr:y>
    </cdr:from>
    <cdr:to>
      <cdr:x>0.3898</cdr:x>
      <cdr:y>0.29362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16CE6DC-CE55-9CBD-3A53-62B693690E55}"/>
            </a:ext>
          </a:extLst>
        </cdr:cNvPr>
        <cdr:cNvSpPr txBox="1"/>
      </cdr:nvSpPr>
      <cdr:spPr>
        <a:xfrm xmlns:a="http://schemas.openxmlformats.org/drawingml/2006/main">
          <a:off x="2054831" y="504231"/>
          <a:ext cx="1072989" cy="913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highlight>
              <a:srgbClr val="00FF00"/>
            </a:highlight>
          </a:endParaRPr>
        </a:p>
      </cdr:txBody>
    </cdr:sp>
  </cdr:relSizeAnchor>
  <cdr:relSizeAnchor xmlns:cdr="http://schemas.openxmlformats.org/drawingml/2006/chartDrawing">
    <cdr:from>
      <cdr:x>0.25864</cdr:x>
      <cdr:y>0.16383</cdr:y>
    </cdr:from>
    <cdr:to>
      <cdr:x>0.4315</cdr:x>
      <cdr:y>0.2617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2AB9E23-BF0D-05C1-4053-21D2E3CA2827}"/>
            </a:ext>
          </a:extLst>
        </cdr:cNvPr>
        <cdr:cNvSpPr txBox="1"/>
      </cdr:nvSpPr>
      <cdr:spPr>
        <a:xfrm xmlns:a="http://schemas.openxmlformats.org/drawingml/2006/main">
          <a:off x="2075379" y="791110"/>
          <a:ext cx="1387011" cy="472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Total Tax Rate = </a:t>
          </a:r>
        </a:p>
        <a:p xmlns:a="http://schemas.openxmlformats.org/drawingml/2006/main">
          <a:r>
            <a:rPr lang="en-US" dirty="0"/>
            <a:t>          $7.94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0.71831</cdr:x>
      <cdr:y>0.09795</cdr:y>
    </cdr:from>
    <cdr:to>
      <cdr:x>0.8758</cdr:x>
      <cdr:y>0.22332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5099B349-5D1D-A45A-DD62-03969EB6D505}"/>
            </a:ext>
          </a:extLst>
        </cdr:cNvPr>
        <cdr:cNvSpPr txBox="1"/>
      </cdr:nvSpPr>
      <cdr:spPr>
        <a:xfrm xmlns:a="http://schemas.openxmlformats.org/drawingml/2006/main">
          <a:off x="5763802" y="473009"/>
          <a:ext cx="1263721" cy="605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Total Tax Rate = </a:t>
          </a:r>
        </a:p>
        <a:p xmlns:a="http://schemas.openxmlformats.org/drawingml/2006/main">
          <a:r>
            <a:rPr lang="en-US" dirty="0"/>
            <a:t>        $8.75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pitchFamily="-111" charset="0"/>
                <a:ea typeface="ヒラギノ角ゴ Pro W3" pitchFamily="-111" charset="-128"/>
                <a:cs typeface="ヒラギノ角ゴ Pro W3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pitchFamily="-111" charset="0"/>
                <a:ea typeface="ヒラギノ角ゴ Pro W3" pitchFamily="-111" charset="-128"/>
                <a:cs typeface="ヒラギノ角ゴ Pro W3" pitchFamily="-111" charset="-128"/>
              </a:defRPr>
            </a:lvl1pPr>
          </a:lstStyle>
          <a:p>
            <a:pPr>
              <a:defRPr/>
            </a:pPr>
            <a:fld id="{2A214639-59A5-1B4C-A62D-8252526C3A11}" type="datetimeFigureOut">
              <a:rPr lang="en-US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pitchFamily="-111" charset="0"/>
                <a:ea typeface="ヒラギノ角ゴ Pro W3" pitchFamily="-111" charset="-128"/>
                <a:cs typeface="ヒラギノ角ゴ Pro W3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pitchFamily="-111" charset="0"/>
                <a:ea typeface="ヒラギノ角ゴ Pro W3" pitchFamily="-111" charset="-128"/>
                <a:cs typeface="ヒラギノ角ゴ Pro W3" pitchFamily="-111" charset="-128"/>
              </a:defRPr>
            </a:lvl1pPr>
          </a:lstStyle>
          <a:p>
            <a:pPr>
              <a:defRPr/>
            </a:pPr>
            <a:fld id="{064E046D-2DBA-D749-919B-313A226CD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6.43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43.32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43.79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44.13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44.49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8:53:54.5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1160 446 24575,'-61'0'0,"-144"1"0,-292-36 0,437 24 0,-69-8 0,117 18 0,1 1 0,-1 0 0,0 1 0,1 0 0,-1 0 0,1 1 0,0 1 0,-16 5 0,24-6 0,-1 0 0,1 0 0,0 0 0,0 0 0,0 1 0,0-1 0,0 1 0,0 0 0,0 0 0,1 0 0,0 1 0,0-1 0,-1 0 0,2 1 0,-1-1 0,0 1 0,1 0 0,-2 5 0,-1 9 0,0 0 0,-3 33 0,2-7 0,-3 0 0,2 0 0,2 1 0,2-1 0,2 0 0,2 1 0,2-1 0,14 64 0,16-5 0,-7-29 0,-21-57 0,1-1 0,0 1 0,1-2 0,1 1 0,0-1 0,1-1 0,1 0 0,0 0 0,1-1 0,0 0 0,1-1 0,1 0 0,-1-2 0,2 1 0,0-2 0,0 0 0,1 0 0,-1-2 0,2 0 0,-1 0 0,1-2 0,19 4 0,142 24 0,-66-10 0,132 8 0,-81-17 0,104 2 0,43-1 0,14-1 0,502-14 0,-801-1 0,0 0 0,0-2 0,0 0 0,0-2 0,-1-1 0,0-1 0,0-1 0,0-1 0,-1-1 0,-1-1 0,0-1 0,0-1 0,-1-1 0,-1 0 0,0-2 0,-1 0 0,-1-2 0,-1 0 0,0-1 0,-1 0 0,-1-1 0,-1-1 0,16-32 0,-24 39 0,-1-1 0,0 0 0,-1 1 0,-1-1 0,0 0 0,0-27 0,-5-96 0,-1 57 0,2 70 0,-1 0 0,1 0 0,-2 1 0,0-1 0,0 0 0,-1 1 0,0 0 0,-1-1 0,0 2 0,0-1 0,-1 1 0,-1-1 0,1 2 0,-15-15 0,-28-43 0,44 56 0,-1 0 0,-1 1 0,0 0 0,0 0 0,0 1 0,-1 0 0,-1 0 0,1 1 0,-1 0 0,0 0 0,-1 1 0,0 0 0,0 1 0,0 0 0,0 0 0,-18-4 0,-31-13 0,1-2 0,1-3 0,-65-42 0,15 9 0,-34-11 0,-258-90 0,348 143 0,19 6 0,0 1 0,-1 1 0,0 2 0,-66-7 0,-656-44 0,710 55 0,1 1 0,0 2 0,-1 2 0,1 2 0,-59 11 0,70-7 0,1 2 0,1 1 0,0 1 0,0 2 0,1 1 0,1 1 0,-50 34 0,12-4 0,50-36 0,0 1 0,1 1 0,1 0 0,0 2 0,0-1 0,1 2 0,1 0 0,-15 19 0,14-12-1365,1-2-5461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8:54:01.1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969 167 24575,'-120'6'0,"-204"36"0,272-34 0,-289 48 0,330-55 0,0 1 0,0 0 0,1 1 0,-1 0 0,-13 7 0,21-9 0,0 1 0,0 0 0,0 0 0,0 0 0,0 1 0,0-1 0,1 1 0,-1-1 0,1 1 0,0 0 0,0 0 0,0 0 0,0 0 0,0 1 0,1-1 0,-1 0 0,1 1 0,0-1 0,-1 7 0,-2 25 0,1 0 0,2 1 0,1-1 0,8 54 0,0 30 0,-9-42 0,-1-47 0,2 0 0,1-1 0,1 1 0,1-1 0,2 1 0,9 31 0,0-21 0,2-1 0,1 0 0,37 58 0,-40-76 0,0-1 0,2-1 0,0 0 0,1-1 0,1-1 0,1-1 0,34 24 0,31 10 0,2-3 0,2-4 0,2-4 0,2-4 0,0-4 0,112 21 0,292 48 0,-370-82 0,252 1 0,-134-19 0,100-4 0,-311 1 0,0-2 0,-1 0 0,1-3 0,-2 0 0,41-18 0,149-77 0,-130 58 0,-57 29 0,-1-2 0,-1-1 0,41-32 0,-58 38 0,-1 0 0,0-1 0,-1 0 0,0-1 0,-2 0 0,1-1 0,-2 0 0,11-24 0,-13 22 0,-1 0 0,-2 0 0,1 0 0,-2-1 0,-1 0 0,0 0 0,-1 0 0,-1 0 0,-1 0 0,-1 0 0,0 0 0,-2 0 0,0 0 0,-7-24 0,-3 2 0,-1 1 0,-3 1 0,-1 0 0,-1 1 0,-35-50 0,35 59 0,-1 0 0,-1 1 0,-1 1 0,-2 1 0,-1 1 0,0 2 0,-2 0 0,-1 1 0,0 2 0,-2 1 0,0 2 0,-52-22 0,-88-32 0,-104-23 0,171 63 0,-444-119 0,375 116 0,-176-11 0,108 17 0,196 24 0,0 1 0,0 3 0,1 1 0,-1 3 0,1 1 0,-1 2 0,-76 23 0,37-2-682,-149 72-1,195-80-6143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8:54:14.02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0 277 24575,'2131'0'0,"-2117"0"0,-9 1 0,0-1 0,0 0 0,0 1 0,0-2 0,0 1 0,-1-1 0,1 1 0,0-1 0,0-1 0,0 1 0,0-1 0,-1 0 0,1 0 0,7-5 0,-11 7 0,-1-1 0,1 1 0,-1-1 0,0 1 0,1-1 0,-1 1 0,0-1 0,1 1 0,-1-1 0,0 0 0,0 1 0,1-1 0,-1 1 0,0-1 0,0 0 0,0 1 0,0-1 0,0 0 0,0 1 0,0-1 0,0 1 0,0-1 0,0 0 0,-1 1 0,1-1 0,0 1 0,0-1 0,-1 0 0,1 1 0,0-1 0,0 1 0,-1-1 0,1 1 0,-1-1 0,1 1 0,-1-1 0,1 1 0,0-1 0,-1 1 0,1 0 0,-1-1 0,0 1 0,1 0 0,-1 0 0,0-1 0,-35-15 0,28 12 0,-91-34 0,60 24 0,0-1 0,0-2 0,2-1 0,0-2 0,-63-47 0,61 40-1365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8:54:15.65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444 1 24575,'-4'5'0,"-8"6"0,-5 2 0,-1 3 0,-2-1 0,-7 7 0,-9 5 0,-3 2 0,0-4 0,1-1 0,8 10 0,-11 15 0,-3 2 0,0-1 0,9-10-8191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8:57:29.0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926 180 24575,'-159'-1'0,"-174"3"0,320 0 0,0 0 0,0 0 0,0 2 0,0-1 0,0 2 0,1-1 0,0 2 0,0 0 0,0 0 0,1 1 0,-12 9 0,2 0 0,1 1 0,1 0 0,1 2 0,-27 34 0,27-28 0,0 0 0,2 2 0,1-1 0,1 2 0,1 0 0,1 1 0,2 0 0,1 1 0,1 0 0,2 0 0,1 0 0,1 1 0,2 0 0,2 50 0,1-71 0,1 0 0,1-1 0,0 1 0,0 0 0,1-1 0,0 0 0,0 0 0,1 0 0,7 10 0,10 11 0,30 31 0,-28-34 0,-15-18 0,0 0 0,1-1 0,0 0 0,0-1 0,1 0 0,0-1 0,0 0 0,1 0 0,0-1 0,0-1 0,0 0 0,0-1 0,1 0 0,17 2 0,23 0 0,-1-3 0,65-4 0,-42 0 0,19 8 0,-1 3 0,0 4 0,114 32 0,-126-27 0,47 14 0,79 14 0,-121-31 0,176 6 0,441-23 0,-657-1 0,0-2 0,-1-2 0,1-2 0,54-19 0,13-2 0,-98 26 0,-1-1 0,1 0 0,-1-1 0,-1-1 0,1 0 0,-1 0 0,14-12 0,3-5 0,44-45 0,-65 60 0,-1-2 0,-1 1 0,0-1 0,0 0 0,-1-1 0,0 0 0,-1 1 0,7-26 0,-4 6 0,-2 0 0,5-47 0,-8-175 0,-5 138 0,2 108 0,0-1 0,-1 1 0,0-1 0,0 1 0,0-1 0,-1 1 0,0 0 0,-1 0 0,0 0 0,0 0 0,0 0 0,-1 1 0,1-1 0,-2 1 0,1 0 0,-1 0 0,0 1 0,-9-9 0,3 6 0,-1 0 0,0 0 0,0 1 0,-1 1 0,0 0 0,0 1 0,0 1 0,-1 0 0,-14-3 0,-9-3 0,0-2 0,-43-21 0,-42-14 0,48 23 0,28 8 0,-83-16 0,-145-5 0,-123-23 0,321 49 0,-1 2 0,0 4 0,-126 8 0,69 0 0,22-5 0,-111 5 0,190 2 0,1 2 0,0 1 0,1 1 0,0 2 0,-52 26 0,8-5 0,18-8-682,-91 51-1,129-63-6143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8:57:38.9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987 147 24575,'-27'2'0,"0"2"0,0 1 0,0 1 0,1 1 0,0 1 0,0 2 0,-34 17 0,-23 7 0,-61 26 0,-63 22 0,187-76 0,0 1 0,0 1 0,1 1 0,0 1 0,0 0 0,1 2 0,0 0 0,1 1 0,-20 19 0,27-22 0,1 1 0,0 1 0,0 0 0,1 0 0,1 0 0,0 1 0,1 0 0,0 1 0,1-1 0,0 1 0,1 0 0,1 0 0,0 1 0,-1 20 0,4-33 0,-3 24 0,2 0 0,1 0 0,0 1 0,6 31 0,-5-52 0,1 0 0,-1 1 0,1-1 0,0 0 0,1 0 0,-1 0 0,1 0 0,0 0 0,1-1 0,-1 1 0,1-1 0,0 0 0,1 0 0,-1 0 0,1-1 0,0 0 0,0 0 0,0 0 0,1 0 0,-1-1 0,1 0 0,9 4 0,183 73 0,147 52 0,-53-65 0,-96-26 0,-107-19 0,157 17 0,25 1 0,7 0 0,-120-27 0,200 9 0,-342-22 0,24 2 0,0-2 0,0-2 0,0-2 0,0-2 0,75-19 0,-80 11 0,-1-2 0,-1-1 0,0-1 0,-1-2 0,-1-1 0,-1-2 0,-1-1 0,-1-1 0,37-42 0,-58 57 0,0 0 0,0-1 0,-1 1 0,0-1 0,-1-1 0,0 1 0,-1-1 0,-1 0 0,0 0 0,0 0 0,-1-1 0,1-14 0,-1-14 0,-2 0 0,-7-55 0,5 79 0,-1 0 0,-1 0 0,-1 1 0,0 0 0,-1 0 0,0 0 0,-2 1 0,0 0 0,-17-25 0,1 8 0,-2 0 0,-58-53 0,63 67 0,-1 1 0,-1 1 0,0 0 0,-49-22 0,-110-36 0,14 8 0,93 33 0,-2 3 0,0 3 0,-2 4 0,-86-13 0,-43-10 0,-73-11 0,60 30 0,-228 2 0,402 25 0,14-1 0,-54 7 0,77-5 0,-1 1 0,0 1 0,1 0 0,0 0 0,0 1 0,0 0 0,0 1 0,1 0 0,-10 7 0,-16 16-119,-51 51 0,58-51-1008,3-5-5699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6.75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00:29.26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00:30.05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9:01:18.2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9:02:19.0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2233 350 24575,'-61'1'0,"0"-3"0,0-3 0,1-3 0,0-2 0,-89-26 0,102 21 0,0 1 0,-1 3 0,-79-8 0,74 15 0,-390-19 0,306 22 0,-265 4 0,374-1 0,-1 1 0,1 2 0,0 1 0,1 1 0,0 1 0,-41 18 0,47-16 0,0 0 0,1 2 0,0 0 0,1 1 0,1 1 0,0 1 0,1 0 0,-22 26 0,33-32 0,0 0 0,1 0 0,0 0 0,0 1 0,1-1 0,0 1 0,1 0 0,0 0 0,1 1 0,0-1 0,1 1 0,-1 12 0,2 17 0,8 74 0,-7-97 0,3 10 0,1 0 0,1 0 0,1-1 0,14 36 0,54 94 0,-67-140 0,18 38 0,-8-18 0,23 39 0,-34-65 0,0 0 0,1 0 0,0-1 0,0 0 0,1 0 0,0-1 0,1 0 0,11 7 0,19 8 0,1-1 0,2-3 0,0-1 0,1-2 0,1-2 0,65 12 0,-20-2 0,-61-15 0,-1-2 0,1 0 0,58 4 0,659-10 0,-343-4 0,-304 5 0,-38 0 0,0-2 0,0-3 0,86-15 0,-92 10 0,1 2 0,1 3 0,92 6 0,-37 0 0,-100-3 0,163-5 0,-151 2 0,0-1 0,0 0 0,0-2 0,0-1 0,23-10 0,-16 4 0,-1-2 0,46-29 0,-68 39 0,1-1 0,-1-1 0,0 1 0,-1-2 0,0 1 0,0-1 0,0 0 0,-1 0 0,0-1 0,0 1 0,-1-2 0,6-15 0,4-23 0,-2-2 0,-3 1 0,7-76 0,-11-155 0,-5 236 0,0 26 0,0 1 0,-2-1 0,-3-21 0,4 34 0,-1 0 0,-1 0 0,1 1 0,-1-1 0,0 0 0,0 1 0,0-1 0,-1 1 0,1 0 0,-1 0 0,0 0 0,0 0 0,-1 0 0,1 1 0,-8-7 0,-13-9 0,-1 2 0,0 0 0,-1 1 0,-1 2 0,0 1 0,-1 0 0,-34-8 0,-67-4 0,-55-15 0,43-2 0,-139-39 0,-289-26 0,328 67 0,188 33 0,-1 2 0,1 3 0,-1 1 0,0 3 0,1 3 0,0 2 0,-82 21 0,59-6-682,-118 52-1,157-57-6143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9:02:22.2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1763 151 24575,'-2'-2'0,"-1"0"0,1 0 0,-1 1 0,0-1 0,1 1 0,-1 0 0,0 0 0,0 0 0,0 0 0,0 1 0,0-1 0,0 1 0,0-1 0,-4 1 0,-54 4 0,25-1 0,-997 6 0,845-9 0,153 0 0,-1 2 0,0 1 0,-36 8 0,59-8 0,1 0 0,0 0 0,0 2 0,0-1 0,1 1 0,0 1 0,0 0 0,0 1 0,0 0 0,1 0 0,-18 18 0,23-18 0,-1 1 0,1 0 0,1 0 0,-1 0 0,1 1 0,1 0 0,-1-1 0,2 1 0,-4 17 0,-9 89 0,13-90 0,2-20 0,-3 24 0,1-1 0,3 37 0,0-56 0,0 0 0,1 0 0,0-1 0,0 1 0,1 0 0,0-1 0,0 1 0,1-1 0,0 0 0,1 0 0,7 9 0,-5-8 0,17 20 0,-2 1 0,-1 1 0,-1 0 0,22 49 0,-10-3 0,4-2 0,64 99 0,-84-154 0,0 0 0,1-2 0,2 0 0,0-1 0,0-1 0,2 0 0,0-2 0,0 0 0,1-2 0,1 0 0,30 10 0,7 0 0,1-2 0,1-3 0,82 12 0,325 13 0,3-39 0,-334-3 0,-96-2 0,-1-1 0,1-3 0,-1-1 0,71-22 0,159-73 0,-9 4 0,-206 81 0,-12 5 0,-1-2 0,0-2 0,71-36 0,-80 32 0,-12 9 0,-1-2 0,27-21 0,-42 29 0,0-1 0,0 1 0,-1-1 0,0 0 0,0 0 0,0-1 0,-1 1 0,0-1 0,0 0 0,-1 0 0,5-14 0,-2-14 0,0 0 0,-2 0 0,-2-1 0,-2 1 0,-5-58 0,1 21 0,3 45 0,-1 0 0,-7-37 0,7 55 0,-1-1 0,0 1 0,0 0 0,-1 0 0,-1 0 0,1 0 0,-1 1 0,-1-1 0,-11-13 0,-48-57 0,42 50 0,-1 0 0,-1 1 0,-34-28 0,24 32 0,-1 1 0,-1 2 0,-1 2 0,-48-18 0,-32-17 0,94 44 0,0 0 0,-1 2 0,0 0 0,-45-7 0,-103-4 0,171 19 0,-136-13 0,-156-7 0,225 19 0,40-1 0,0 1 0,0 1 0,0 2 0,0 1 0,0 1 0,-55 15 0,32-2 0,-95 19 0,91-24 0,-85 29 0,-138 43 0,181-58 0,-158 63 0,254-87-62,-1 0 0,0-1 0,-1 0 0,1 0 0,0 0 0,0 0 0,0 0 0,-1 0 0,1-1 0,0 0 0,-1 0 0,1 0 0,0 0-1,-1 0 1,1 0 0,0-1 0,-1 0 0,1 0 0,0 0 0,0 0 0,-4-2 0,-21-14-6764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00:29.26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00:30.05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3:53:34.3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1728 85 24575,'-35'-2'0,"-57"-10"0,54 6 0,-45-2 0,-461 7 0,258 3 0,264-1 0,1 1 0,-1 0 0,1 2 0,0 0 0,0 2 0,1 0 0,0 1 0,0 1 0,0 1 0,1 1 0,0 1 0,1 0 0,1 2 0,-1-1 0,-29 31 0,-163 170 0,202-204 0,-1 1 0,2 1 0,-1-1 0,2 1 0,-1 0 0,1 1 0,1 0 0,0-1 0,1 2 0,0-1 0,-2 15 0,-2 14 0,3 0 0,-1 47 0,7 213 0,1-283 0,0 0 0,2 0 0,0 0 0,1 0 0,0 0 0,16 31 0,-4-16 0,2-2 0,32 43 0,-6-9 0,-28-39 0,1 0 0,27 29 0,-30-40 0,0-1 0,0-1 0,2 0 0,0-1 0,0-1 0,1 0 0,0-1 0,1-2 0,0 1 0,35 8 0,36 10 0,1-4 0,1-5 0,109 9 0,9-4 0,126 7 0,542-29 0,-424-3 0,-435 0 0,0-1 0,0-1 0,-1-1 0,1 0 0,-1-2 0,0 0 0,-1 0 0,21-14 0,24-8 0,-42 21 0,0-1 0,-1-1 0,-1-1 0,0 0 0,0-2 0,17-15 0,-27 20 0,-1 1 0,0-1 0,-1 1 0,0-2 0,0 1 0,-1-1 0,0 0 0,-1 0 0,0 0 0,0-1 0,-1 1 0,0-1 0,0 0 0,1-18 0,0-44 0,-7-87 0,0 31 0,3 89 0,-5-161 0,2 168 0,-2 1 0,0 0 0,-2-1 0,-15-37 0,7 29 0,-2 0 0,-33-54 0,38 75 0,0 1 0,-2 1 0,1 0 0,-2 1 0,-1 0 0,-29-23 0,9 12 0,17 12 0,-1 0 0,0 1 0,-34-16 0,-96-31 0,-3 7 0,-288-63 0,393 110 0,0 2 0,-1 2 0,-82 6 0,25 0 0,-362-3-1365,436 0-5461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3T19:19:25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2772 89 24575,'-69'2'0,"-88"14"0,42-6 0,-153-6 0,149-5 0,-679-51 0,675 42 0,-245 13 0,330 0 0,0 1 0,0 2 0,1 1 0,-1 2 0,-39 16 0,55-16 0,0 1 0,0 1 0,1 1 0,1 0 0,0 2 0,0 1 0,2 0 0,0 1 0,-21 24 0,-8 13 0,23-28 0,1 1 0,1 1 0,-26 44 0,31-40 0,2 1 0,1 0 0,2 1 0,1 0 0,2 1 0,1 0 0,1 1 0,2 0 0,0 37 0,6-63 0,-1 0 0,2 0 0,-1 0 0,2 0 0,-1 0 0,1-1 0,0 1 0,1-1 0,0 0 0,0 0 0,1 0 0,0 0 0,0-1 0,1 1 0,0-1 0,0-1 0,1 1 0,7 5 0,16 12 0,1-2 0,68 37 0,-68-41 0,2 2 0,0-2 0,1-1 0,1-2 0,0-1 0,1-2 0,67 13 0,73 17 0,-135-30 0,1-1 0,-1-3 0,2-1 0,49 2 0,205 18 0,-73-2 0,-99-18 0,205 17 0,211 10 0,8-35 0,-207-2 0,-151 5 0,279-9 0,-383-5 0,166-44 0,-169 35 0,-25 3 0,-40 11 0,0 1 0,1 0 0,35-4 0,398 5 0,-305 9 0,0-5 0,155-24 0,-235 11 0,130-45 0,-112 30 0,-71 24 0,0 0 0,-1-1 0,0-1 0,0 0 0,0-1 0,-1 0 0,0-1 0,-1-1 0,15-13 0,-23 19 0,-1 0 0,0 0 0,0 0 0,0 0 0,0 0 0,0-1 0,-1 1 0,0-1 0,0 0 0,0 0 0,-1 0 0,1 0 0,-1 0 0,-1 0 0,1 0 0,0 0 0,-1 0 0,0 0 0,-1-1 0,1 1 0,-1 0 0,0 0 0,0 0 0,0 0 0,-1 0 0,0 0 0,0 1 0,0-1 0,0 1 0,-1-1 0,-4-5 0,-137-180 0,27 40 0,76 98 0,-3 1 0,-80-70 0,3 2 0,98 99 0,1 1 0,-2 2 0,-1 1 0,0 0 0,-1 2 0,-32-13 0,1-2 0,35 21 0,-1 0 0,1 2 0,-1 0 0,-1 1 0,1 2 0,-1 0 0,1 2 0,-29 1 0,-36-4 0,-80-13 0,-235-10 0,54 26 0,-160 4 0,400 6 0,-113 25 0,-70 6 0,52-12 0,-37 2 0,83-25 0,-152 10 0,293-11-1365,9 0-5461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7.21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7.54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7.91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8.47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9.0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9.34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20:52:39.67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879DD0-F541-DC4F-ADE9-96D58DF40CC4}" type="datetime1">
              <a:rPr lang="en-US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A3D82F0-B6E1-3649-A07D-C835D5AC0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71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ヒラギノ角ゴ Pro W3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ヒラギノ角ゴ Pro W3" pitchFamily="4" charset="-128"/>
              <a:cs typeface="ヒラギノ角ゴ Pro W3" pitchFamily="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7C40CD-5D7D-6347-BBC6-12DFF23F64C1}" type="slidenum">
              <a:rPr lang="en-US" smtClean="0">
                <a:ea typeface="ヒラギノ角ゴ Pro W3" pitchFamily="-111" charset="-128"/>
                <a:cs typeface="ヒラギノ角ゴ Pro W3" pitchFamily="-11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ea typeface="ヒラギノ角ゴ Pro W3" pitchFamily="-111" charset="-128"/>
              <a:cs typeface="ヒラギノ角ゴ Pro W3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c34f4c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1c34f4ca8_0_0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11c34f4ca8_0_0:notes"/>
          <p:cNvSpPr txBox="1">
            <a:spLocks noGrp="1"/>
          </p:cNvSpPr>
          <p:nvPr>
            <p:ph type="sldNum" idx="12"/>
          </p:nvPr>
        </p:nvSpPr>
        <p:spPr>
          <a:xfrm>
            <a:off x="3884612" y="8829675"/>
            <a:ext cx="2971800" cy="465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9E53F3-E96A-2B46-9201-17748A8D1CC5}" type="slidenum">
              <a:rPr lang="en-US"/>
              <a:pPr/>
              <a:t>14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39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 sz="2400" b="1"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 sz="2000" b="1"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 sz="1800" b="1"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400"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000"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1800"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600"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 sz="2400" b="1"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 sz="2000" b="1"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 sz="1800" b="1"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400"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000"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1800"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600"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670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800"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400"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2000"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800"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800"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400"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2000"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800"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8168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 sz="2000"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 sz="1600"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9213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marR="0" lvl="5" indent="-101347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marR="0" lvl="6" indent="-101095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marR="0" lvl="7" indent="-100845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marR="0" lvl="8" indent="-100594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6947" marR="0" lvl="1" indent="-12447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3895" marR="0" lvl="2" indent="-12195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845" marR="0" lvl="3" indent="-1194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794" marR="0" lvl="4" indent="-1169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742" marR="0" lvl="5" indent="-1144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1690" marR="0" lvl="6" indent="-1119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98638" marR="0" lvl="7" indent="-1093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5586" marR="0" lvl="8" indent="-1068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4929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FE13D-729D-EA42-8390-70DA35AE5AF3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>
              <a:defRPr/>
            </a:pPr>
            <a:fld id="{5588FB0C-E34B-1441-B4BD-F77962BB95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403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9606BD-371D-5C4E-B4EC-24E2190054DD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E8611-D546-3A47-9B47-B62A02C328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882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D6CDB1-D397-DD4C-B7BA-56232366F2AF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E55BC-8D16-4841-9174-35D76BFE30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14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62B80-07EB-1943-895E-3E2A23DAC92C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A0EC2B-CFC8-7340-AA07-A5E3725CDF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297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265E7E-5418-374C-8A4F-396B7FC17242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284CF-BEE5-074B-A6A4-27873F8221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26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3C1799-66D2-2940-92C2-0FC858785D26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E9317F-4F6A-C44E-B0D9-876498823F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2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067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AF2B3-65DA-014E-BADC-151E6229C321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6C1FC-80D4-FF49-AC49-51EEBB8E78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04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2E165-4A07-A74E-BD26-65EFB7D42636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0D2D0-588A-C44E-83AC-07EC334289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5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E48BA9-842D-5B42-8B2C-82684ED3D273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937A9-EF04-0F4A-B637-D304ED33A7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83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4BBC59-543F-6B43-887C-1A72020C7A42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54DD0-8D37-D940-8C39-600C2E24C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61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3260A7-DA8F-784C-9ACA-D9D4DDD18ECE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6BC62-3AA3-2540-A70A-E49AD508A3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hart" type="chart">
  <p:cSld name="Title and Char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703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Text" type="twoObjAndTx">
  <p:cSld name="Title, 2 Content and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941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470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022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6947" marR="0" lvl="1" indent="-124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3895" marR="0" lvl="2" indent="-12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845" marR="0" lvl="3" indent="-119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794" marR="0" lvl="4" indent="-11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742" marR="0" lvl="5" indent="-1144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1690" marR="0" lvl="6" indent="-111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98638" marR="0" lvl="7" indent="-109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5586" marR="0" lvl="8" indent="-106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 sz="1200"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 sz="1000"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581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3200"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800"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2400"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2000"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2"/>
          </p:nvPr>
        </p:nvSpPr>
        <p:spPr>
          <a:xfrm>
            <a:off x="457202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 sz="1200"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 sz="1000"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181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498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6947" marR="0" lvl="5" indent="-101347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3895" marR="0" lvl="6" indent="-101095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0845" marR="0" lvl="7" indent="-100845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7794" marR="0" lvl="8" indent="-100594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4503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918" r:id="rId1"/>
    <p:sldLayoutId id="2147484919" r:id="rId2"/>
    <p:sldLayoutId id="2147484920" r:id="rId3"/>
    <p:sldLayoutId id="2147484921" r:id="rId4"/>
    <p:sldLayoutId id="2147484922" r:id="rId5"/>
    <p:sldLayoutId id="2147484923" r:id="rId6"/>
    <p:sldLayoutId id="2147484924" r:id="rId7"/>
    <p:sldLayoutId id="2147484925" r:id="rId8"/>
    <p:sldLayoutId id="2147484926" r:id="rId9"/>
    <p:sldLayoutId id="2147484927" r:id="rId10"/>
    <p:sldLayoutId id="2147484928" r:id="rId11"/>
    <p:sldLayoutId id="2147484929" r:id="rId12"/>
    <p:sldLayoutId id="214748493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990255-A863-3A4B-90D0-60BDB277F2C2}" type="datetime1">
              <a:rPr lang="en-US" smtClean="0"/>
              <a:pPr>
                <a:defRPr/>
              </a:pPr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E97D07A-8AD0-EE4B-A43D-A6DF9006E0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5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32" r:id="rId1"/>
    <p:sldLayoutId id="2147484933" r:id="rId2"/>
    <p:sldLayoutId id="2147484934" r:id="rId3"/>
    <p:sldLayoutId id="2147484935" r:id="rId4"/>
    <p:sldLayoutId id="2147484936" r:id="rId5"/>
    <p:sldLayoutId id="2147484937" r:id="rId6"/>
    <p:sldLayoutId id="2147484938" r:id="rId7"/>
    <p:sldLayoutId id="2147484939" r:id="rId8"/>
    <p:sldLayoutId id="2147484940" r:id="rId9"/>
    <p:sldLayoutId id="2147484941" r:id="rId10"/>
    <p:sldLayoutId id="21474849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customXml" Target="../ink/ink14.xml"/><Relationship Id="rId7" Type="http://schemas.openxmlformats.org/officeDocument/2006/relationships/customXml" Target="../ink/ink1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7.png"/><Relationship Id="rId5" Type="http://schemas.openxmlformats.org/officeDocument/2006/relationships/customXml" Target="../ink/ink15.xml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openxmlformats.org/officeDocument/2006/relationships/customXml" Target="../ink/ink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Relationship Id="rId6" Type="http://schemas.openxmlformats.org/officeDocument/2006/relationships/customXml" Target="../ink/ink19.xml"/><Relationship Id="rId5" Type="http://schemas.openxmlformats.org/officeDocument/2006/relationships/image" Target="../media/image21.png"/><Relationship Id="rId4" Type="http://schemas.openxmlformats.org/officeDocument/2006/relationships/customXml" Target="../ink/ink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0.png"/><Relationship Id="rId7" Type="http://schemas.openxmlformats.org/officeDocument/2006/relationships/image" Target="../media/image24.png"/><Relationship Id="rId12" Type="http://schemas.openxmlformats.org/officeDocument/2006/relationships/image" Target="../media/image27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0.xml"/><Relationship Id="rId6" Type="http://schemas.openxmlformats.org/officeDocument/2006/relationships/customXml" Target="../ink/ink22.xml"/><Relationship Id="rId11" Type="http://schemas.openxmlformats.org/officeDocument/2006/relationships/customXml" Target="../ink/ink24.xml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customXml" Target="../ink/ink21.xml"/><Relationship Id="rId9" Type="http://schemas.openxmlformats.org/officeDocument/2006/relationships/customXml" Target="../ink/ink2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50.png"/><Relationship Id="rId7" Type="http://schemas.openxmlformats.org/officeDocument/2006/relationships/customXml" Target="../ink/ink27.xml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5.png"/><Relationship Id="rId5" Type="http://schemas.openxmlformats.org/officeDocument/2006/relationships/image" Target="../media/image23.png"/><Relationship Id="rId4" Type="http://schemas.openxmlformats.org/officeDocument/2006/relationships/customXml" Target="../ink/ink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2.png"/><Relationship Id="rId4" Type="http://schemas.openxmlformats.org/officeDocument/2006/relationships/customXml" Target="../ink/ink2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customXml" Target="../ink/ink11.xml"/><Relationship Id="rId3" Type="http://schemas.openxmlformats.org/officeDocument/2006/relationships/image" Target="../media/image50.png"/><Relationship Id="rId7" Type="http://schemas.openxmlformats.org/officeDocument/2006/relationships/customXml" Target="../ink/ink5.xml"/><Relationship Id="rId12" Type="http://schemas.openxmlformats.org/officeDocument/2006/relationships/customXml" Target="../ink/ink10.xml"/><Relationship Id="rId2" Type="http://schemas.openxmlformats.org/officeDocument/2006/relationships/customXml" Target="../ink/ink1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0.xml"/><Relationship Id="rId6" Type="http://schemas.openxmlformats.org/officeDocument/2006/relationships/customXml" Target="../ink/ink4.xml"/><Relationship Id="rId11" Type="http://schemas.openxmlformats.org/officeDocument/2006/relationships/customXml" Target="../ink/ink9.xml"/><Relationship Id="rId5" Type="http://schemas.openxmlformats.org/officeDocument/2006/relationships/customXml" Target="../ink/ink3.xml"/><Relationship Id="rId15" Type="http://schemas.openxmlformats.org/officeDocument/2006/relationships/customXml" Target="../ink/ink13.xml"/><Relationship Id="rId10" Type="http://schemas.openxmlformats.org/officeDocument/2006/relationships/customXml" Target="../ink/ink8.xml"/><Relationship Id="rId4" Type="http://schemas.openxmlformats.org/officeDocument/2006/relationships/customXml" Target="../ink/ink2.xml"/><Relationship Id="rId9" Type="http://schemas.openxmlformats.org/officeDocument/2006/relationships/customXml" Target="../ink/ink7.xml"/><Relationship Id="rId14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8" y="419100"/>
            <a:ext cx="8450262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6"/>
          <p:cNvSpPr>
            <a:spLocks noGrp="1" noChangeArrowheads="1"/>
          </p:cNvSpPr>
          <p:nvPr/>
        </p:nvSpPr>
        <p:spPr bwMode="auto">
          <a:xfrm>
            <a:off x="800100" y="4285457"/>
            <a:ext cx="7239000" cy="144938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latin typeface="Verdana" pitchFamily="4" charset="0"/>
              </a:rPr>
              <a:t>2022-23</a:t>
            </a:r>
          </a:p>
          <a:p>
            <a:pPr algn="ctr"/>
            <a:r>
              <a:rPr lang="en-US" sz="3600" dirty="0">
                <a:latin typeface="Verdana" pitchFamily="4" charset="0"/>
              </a:rPr>
              <a:t>Proposed Budget  </a:t>
            </a:r>
            <a:br>
              <a:rPr lang="en-US" sz="3600" dirty="0">
                <a:solidFill>
                  <a:schemeClr val="tx2"/>
                </a:solidFill>
                <a:latin typeface="Verdana" pitchFamily="4" charset="0"/>
              </a:rPr>
            </a:br>
            <a:endParaRPr lang="en-US" sz="3600" dirty="0">
              <a:solidFill>
                <a:schemeClr val="tx2"/>
              </a:solidFill>
              <a:latin typeface="Verdana" pitchFamily="4" charset="0"/>
            </a:endParaRPr>
          </a:p>
        </p:txBody>
      </p:sp>
      <p:sp>
        <p:nvSpPr>
          <p:cNvPr id="2" name="AutoShape 2" descr="Portage Community School District Logo">
            <a:extLst>
              <a:ext uri="{FF2B5EF4-FFF2-40B4-BE49-F238E27FC236}">
                <a16:creationId xmlns:a16="http://schemas.microsoft.com/office/drawing/2014/main" id="{2E59F67A-DF67-453A-AD63-717D9D7135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75CF2C-FF04-4CDE-9556-CDAEAE1A16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6475" y="419100"/>
            <a:ext cx="1457325" cy="14287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1253E6-DBBD-FC4F-7AA7-37D0283E645B}"/>
              </a:ext>
            </a:extLst>
          </p:cNvPr>
          <p:cNvSpPr txBox="1"/>
          <p:nvPr/>
        </p:nvSpPr>
        <p:spPr>
          <a:xfrm>
            <a:off x="1315092" y="1952636"/>
            <a:ext cx="604138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D7F928-1438-A2FD-45BE-4A9D432E9335}"/>
              </a:ext>
            </a:extLst>
          </p:cNvPr>
          <p:cNvSpPr txBox="1"/>
          <p:nvPr/>
        </p:nvSpPr>
        <p:spPr>
          <a:xfrm>
            <a:off x="1315092" y="1905529"/>
            <a:ext cx="6901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Committed to the growth of ALL:  Students, Families, Community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929" y="1130956"/>
            <a:ext cx="8391524" cy="29361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endParaRPr lang="en-US" sz="2800" dirty="0">
              <a:latin typeface="Verdana"/>
              <a:cs typeface="Verdana"/>
            </a:endParaRPr>
          </a:p>
          <a:p>
            <a:r>
              <a:rPr lang="en-US" sz="2800" dirty="0">
                <a:latin typeface="Verdana"/>
                <a:cs typeface="Verdana"/>
              </a:rPr>
              <a:t>GENERAL FUND (FUND 10)</a:t>
            </a:r>
          </a:p>
          <a:p>
            <a:r>
              <a:rPr lang="en-US" sz="2400" dirty="0">
                <a:latin typeface="Verdana"/>
                <a:cs typeface="Verdana"/>
              </a:rPr>
              <a:t>    $29,700,875 (w/o grants)</a:t>
            </a:r>
          </a:p>
          <a:p>
            <a:endParaRPr lang="en-US" sz="2800" dirty="0">
              <a:latin typeface="Verdana"/>
              <a:cs typeface="Verdana"/>
            </a:endParaRPr>
          </a:p>
          <a:p>
            <a:pPr lvl="1">
              <a:spcBef>
                <a:spcPct val="20000"/>
              </a:spcBef>
            </a:pPr>
            <a:r>
              <a:rPr lang="en-US" sz="2400" dirty="0">
                <a:latin typeface="Verdana"/>
              </a:rPr>
              <a:t>Note:  District does not currently levy taxes for any other funds (e.g. debt service, capital projects or community service)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6238" y="384541"/>
            <a:ext cx="8391524" cy="5847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Verdana"/>
                <a:cs typeface="Verdana"/>
              </a:rPr>
              <a:t>Funds that Impact the Levy: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B9ECFD-AA50-48FA-AC48-1A4719ED8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3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9078B5-9E22-4961-A0F8-AC614F4E219D}"/>
              </a:ext>
            </a:extLst>
          </p:cNvPr>
          <p:cNvSpPr txBox="1"/>
          <p:nvPr/>
        </p:nvSpPr>
        <p:spPr>
          <a:xfrm>
            <a:off x="3318553" y="473639"/>
            <a:ext cx="393500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TAX LEVY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C891E8-D430-4DAF-9FEE-B8F7C78ED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824858"/>
              </p:ext>
            </p:extLst>
          </p:nvPr>
        </p:nvGraphicFramePr>
        <p:xfrm>
          <a:off x="297951" y="1253447"/>
          <a:ext cx="8486453" cy="4458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2421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4976" y="435048"/>
            <a:ext cx="837565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Each Municipality’s share of the levy </a:t>
            </a:r>
          </a:p>
          <a:p>
            <a:pPr algn="ctr"/>
            <a:r>
              <a:rPr lang="en-US" sz="2400" dirty="0"/>
              <a:t>is determined by its share of the total equalized value.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DE268F-B8C5-470B-87B2-5AC364BE2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CBF6343-41D8-3E0E-52A7-C07906E73E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225347"/>
              </p:ext>
            </p:extLst>
          </p:nvPr>
        </p:nvGraphicFramePr>
        <p:xfrm>
          <a:off x="811659" y="1433513"/>
          <a:ext cx="7643972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819887" imgH="3991078" progId="Excel.Sheet.12">
                  <p:embed/>
                </p:oleObj>
              </mc:Choice>
              <mc:Fallback>
                <p:oleObj name="Worksheet" r:id="rId3" imgW="5819887" imgH="39910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1659" y="1433513"/>
                        <a:ext cx="7643972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8783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/>
        </p:nvSpPr>
        <p:spPr bwMode="auto">
          <a:xfrm>
            <a:off x="404289" y="425450"/>
            <a:ext cx="8387286" cy="240188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3200" dirty="0">
                <a:latin typeface="Verdana" pitchFamily="4" charset="0"/>
              </a:rPr>
              <a:t>PROJECTED TAX IMPACT</a:t>
            </a:r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404289" y="2827338"/>
            <a:ext cx="8453961" cy="313932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$6.80 Mill Rate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$150,000 Home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$1,020 School Tax Amount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463AF8-A121-4BC4-BD65-77FC477B4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9575"/>
            <a:ext cx="8321675" cy="720725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Tax Rate – History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07AFFF-6D9C-49E0-A5C0-15762C3EE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EC1282A-25B5-C3E3-E0C0-A2D48FDE51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657163"/>
              </p:ext>
            </p:extLst>
          </p:nvPr>
        </p:nvGraphicFramePr>
        <p:xfrm>
          <a:off x="61912" y="1130301"/>
          <a:ext cx="9020175" cy="4674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41580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D9BE97-15E8-4F65-BA06-F8473F90A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011" y="-108945"/>
            <a:ext cx="1072989" cy="1054699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3AD66A8-9000-C8AD-44AE-C673D73022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61821"/>
              </p:ext>
            </p:extLst>
          </p:nvPr>
        </p:nvGraphicFramePr>
        <p:xfrm>
          <a:off x="523982" y="380145"/>
          <a:ext cx="7438489" cy="4987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724228" imgH="3876739" progId="Excel.Sheet.12">
                  <p:embed/>
                </p:oleObj>
              </mc:Choice>
              <mc:Fallback>
                <p:oleObj name="Worksheet" r:id="rId3" imgW="3724228" imgH="38767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3982" y="380145"/>
                        <a:ext cx="7438489" cy="4987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664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/>
        </p:nvSpPr>
        <p:spPr bwMode="auto">
          <a:xfrm>
            <a:off x="438150" y="1003300"/>
            <a:ext cx="8324850" cy="5257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Verdana" pitchFamily="4" charset="0"/>
              </a:rPr>
              <a:t>          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Verdana" pitchFamily="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Verdana" pitchFamily="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Verdana" pitchFamily="4" charset="0"/>
              </a:rPr>
              <a:t>      </a:t>
            </a:r>
            <a:endParaRPr lang="en-US" sz="2800" dirty="0">
              <a:latin typeface="Verdana" pitchFamily="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dirty="0">
              <a:latin typeface="Verdana" pitchFamily="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dirty="0">
                <a:latin typeface="Verdana" pitchFamily="4" charset="0"/>
              </a:rPr>
              <a:t>Note:  </a:t>
            </a:r>
          </a:p>
          <a:p>
            <a:pPr marL="742950" lvl="1" indent="-285750" algn="ctr">
              <a:spcBef>
                <a:spcPct val="20000"/>
              </a:spcBef>
            </a:pPr>
            <a:r>
              <a:rPr lang="en-US" sz="2000" dirty="0">
                <a:latin typeface="Verdana" pitchFamily="4" charset="0"/>
              </a:rPr>
              <a:t>Budget adjustments are made in October </a:t>
            </a:r>
          </a:p>
          <a:p>
            <a:pPr marL="742950" lvl="1" indent="-285750" algn="ctr">
              <a:spcBef>
                <a:spcPct val="20000"/>
              </a:spcBef>
            </a:pPr>
            <a:r>
              <a:rPr lang="en-US" sz="2000" dirty="0">
                <a:latin typeface="Verdana" pitchFamily="4" charset="0"/>
              </a:rPr>
              <a:t>based on student enrollment, state aid</a:t>
            </a:r>
          </a:p>
          <a:p>
            <a:pPr marL="742950" lvl="1" indent="-285750" algn="ctr">
              <a:spcBef>
                <a:spcPct val="20000"/>
              </a:spcBef>
            </a:pPr>
            <a:r>
              <a:rPr lang="en-US" sz="2000" dirty="0">
                <a:latin typeface="Verdana" pitchFamily="4" charset="0"/>
              </a:rPr>
              <a:t>certification, transfer of service allocation,</a:t>
            </a:r>
          </a:p>
          <a:p>
            <a:pPr marL="742950" lvl="1" indent="-285750" algn="ctr">
              <a:spcBef>
                <a:spcPct val="20000"/>
              </a:spcBef>
            </a:pPr>
            <a:r>
              <a:rPr lang="en-US" sz="2000" dirty="0">
                <a:latin typeface="Verdana" pitchFamily="4" charset="0"/>
              </a:rPr>
              <a:t>district adjustments, the state voucher</a:t>
            </a:r>
          </a:p>
          <a:p>
            <a:pPr marL="742950" lvl="1" indent="-285750" algn="ctr">
              <a:spcBef>
                <a:spcPct val="20000"/>
              </a:spcBef>
            </a:pPr>
            <a:r>
              <a:rPr lang="en-US" sz="2000" dirty="0">
                <a:latin typeface="Verdana" pitchFamily="4" charset="0"/>
              </a:rPr>
              <a:t>program, and property valuations.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42900"/>
            <a:ext cx="8458200" cy="276339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6604CC-6CE9-499E-9285-3A4B43E7A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/>
        </p:nvSpPr>
        <p:spPr bwMode="auto">
          <a:xfrm>
            <a:off x="438150" y="1003300"/>
            <a:ext cx="8324850" cy="5257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Verdana" pitchFamily="4" charset="0"/>
              </a:rPr>
              <a:t>          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Verdana" pitchFamily="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Verdana" pitchFamily="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Verdana" pitchFamily="4" charset="0"/>
              </a:rPr>
              <a:t>      </a:t>
            </a:r>
            <a:endParaRPr lang="en-US" sz="2800" dirty="0">
              <a:latin typeface="Verdana" pitchFamily="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dirty="0">
              <a:latin typeface="Verdana" pitchFamily="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4000" dirty="0">
                <a:latin typeface="Verdana" pitchFamily="4" charset="0"/>
              </a:rPr>
              <a:t>Annual Meeting Packet </a:t>
            </a:r>
          </a:p>
          <a:p>
            <a:pPr marL="342900" indent="-342900" algn="ctr">
              <a:spcBef>
                <a:spcPct val="20000"/>
              </a:spcBef>
            </a:pPr>
            <a:endParaRPr lang="en-US" sz="2400" dirty="0">
              <a:latin typeface="Verdana" pitchFamily="4" charset="0"/>
            </a:endParaRPr>
          </a:p>
          <a:p>
            <a:pPr marL="342900" indent="-342900" algn="ctr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itchFamily="4" charset="0"/>
              </a:rPr>
              <a:t>DPI Recommended Format</a:t>
            </a:r>
          </a:p>
          <a:p>
            <a:pPr marL="2171700" lvl="4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itchFamily="4" charset="0"/>
              </a:rPr>
              <a:t>Does include some State/Federal Grants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42900"/>
            <a:ext cx="8458200" cy="276339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72B7C3-FD38-4D90-BCC7-1D0936811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497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3B74A-2056-B2AD-DBEB-383641012B5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469204" y="342900"/>
            <a:ext cx="6572250" cy="10493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Verdana"/>
                <a:cs typeface="Verdana"/>
              </a:rPr>
              <a:t>FUND  BALANCE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4A66157-2515-610C-A335-4B4A5B00F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91" y="1745674"/>
            <a:ext cx="8717973" cy="359525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6ED7D9D7-F961-CABB-2D4C-C9445142161F}"/>
                  </a:ext>
                </a:extLst>
              </p14:cNvPr>
              <p14:cNvContentPartPr/>
              <p14:nvPr/>
            </p14:nvContentPartPr>
            <p14:xfrm>
              <a:off x="6627256" y="2769545"/>
              <a:ext cx="1209600" cy="5767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6ED7D9D7-F961-CABB-2D4C-C944514216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18256" y="2760905"/>
                <a:ext cx="1227240" cy="59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6A8EDA5-4717-9DE3-C1DD-3E24D82ED41D}"/>
                  </a:ext>
                </a:extLst>
              </p14:cNvPr>
              <p14:cNvContentPartPr/>
              <p14:nvPr/>
            </p14:nvContentPartPr>
            <p14:xfrm>
              <a:off x="6581536" y="4885625"/>
              <a:ext cx="1263960" cy="6645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6A8EDA5-4717-9DE3-C1DD-3E24D82ED41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72896" y="4876985"/>
                <a:ext cx="1281600" cy="682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278D8D9E-9C8D-C2C7-DD13-11B5918777BB}"/>
              </a:ext>
            </a:extLst>
          </p:cNvPr>
          <p:cNvGrpSpPr/>
          <p:nvPr/>
        </p:nvGrpSpPr>
        <p:grpSpPr>
          <a:xfrm>
            <a:off x="4187176" y="4731905"/>
            <a:ext cx="821160" cy="248040"/>
            <a:chOff x="4187176" y="4731905"/>
            <a:chExt cx="821160" cy="24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90FBEC1-A8C1-DE6A-32F6-048B867DC94E}"/>
                    </a:ext>
                  </a:extLst>
                </p14:cNvPr>
                <p14:cNvContentPartPr/>
                <p14:nvPr/>
              </p14:nvContentPartPr>
              <p14:xfrm>
                <a:off x="4187176" y="4731905"/>
                <a:ext cx="803160" cy="1004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90FBEC1-A8C1-DE6A-32F6-048B867DC94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151176" y="4695905"/>
                  <a:ext cx="8748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EED1B2FB-F7EC-3C27-1169-2D14BB728851}"/>
                    </a:ext>
                  </a:extLst>
                </p14:cNvPr>
                <p14:cNvContentPartPr/>
                <p14:nvPr/>
              </p14:nvContentPartPr>
              <p14:xfrm>
                <a:off x="4848136" y="4831265"/>
                <a:ext cx="160200" cy="1486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EED1B2FB-F7EC-3C27-1169-2D14BB72885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812136" y="4795625"/>
                  <a:ext cx="231840" cy="220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85336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0900" y="1219200"/>
            <a:ext cx="8293100" cy="4743450"/>
          </a:xfrm>
          <a:noFill/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dirty="0">
                <a:solidFill>
                  <a:schemeClr val="tx1"/>
                </a:solidFill>
                <a:latin typeface="Verdana"/>
                <a:cs typeface="Verdana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800" y="288243"/>
            <a:ext cx="8293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Verdana"/>
                <a:cs typeface="Verdana"/>
              </a:rPr>
              <a:t>CAPITAL IMPROVEMENTS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C5937A-C99E-43C7-A32B-1BE3D3CAE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705" y="-54981"/>
            <a:ext cx="1072989" cy="10546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20F6CE-01E6-9CF3-E5B4-23B6D561B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73" y="1342942"/>
            <a:ext cx="8697191" cy="41954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A7BBFCB-0216-BF63-9809-B6C4B2CFF7A1}"/>
                  </a:ext>
                </a:extLst>
              </p14:cNvPr>
              <p14:cNvContentPartPr/>
              <p14:nvPr/>
            </p14:nvContentPartPr>
            <p14:xfrm>
              <a:off x="6690665" y="2220905"/>
              <a:ext cx="1186200" cy="491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A7BBFCB-0216-BF63-9809-B6C4B2CFF7A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2025" y="2212265"/>
                <a:ext cx="1203840" cy="50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D511D08-27B5-5880-2105-75D4A9A1DB97}"/>
                  </a:ext>
                </a:extLst>
              </p14:cNvPr>
              <p14:cNvContentPartPr/>
              <p14:nvPr/>
            </p14:nvContentPartPr>
            <p14:xfrm>
              <a:off x="7977665" y="3625265"/>
              <a:ext cx="1179720" cy="5425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D511D08-27B5-5880-2105-75D4A9A1DB9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69025" y="3616265"/>
                <a:ext cx="1197360" cy="56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486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107980"/>
            <a:ext cx="8293100" cy="4979345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dirty="0">
                <a:latin typeface="Verdana"/>
                <a:cs typeface="Verdana"/>
              </a:rPr>
              <a:t>Fiscal Year: July 1 - June 30  </a:t>
            </a:r>
            <a:r>
              <a:rPr lang="en-US" sz="4000" dirty="0">
                <a:solidFill>
                  <a:schemeClr val="tx1"/>
                </a:solidFill>
                <a:latin typeface="Verdana"/>
                <a:cs typeface="Verdana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800" y="450168"/>
            <a:ext cx="8293100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Verdana"/>
                <a:cs typeface="Verdana"/>
              </a:rPr>
              <a:t>DISTRICT BUDGET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0100" y="2796616"/>
            <a:ext cx="7493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Verdana"/>
              <a:cs typeface="Verdana"/>
            </a:endParaRPr>
          </a:p>
          <a:p>
            <a:r>
              <a:rPr lang="en-US" sz="2400" dirty="0">
                <a:latin typeface="Verdana"/>
                <a:cs typeface="Verdana"/>
              </a:rPr>
              <a:t>Budget Finalized in October by School Board</a:t>
            </a:r>
          </a:p>
          <a:p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EA68B5-9664-4ECD-9859-E24E824EF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675" y="116536"/>
            <a:ext cx="1457325" cy="120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160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31800" y="288243"/>
            <a:ext cx="8293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Verdana"/>
                <a:cs typeface="Verdana"/>
              </a:rPr>
              <a:t>FOOD SERVICE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3D32A1-C6C7-44CB-8914-434B87425AF4}"/>
                  </a:ext>
                </a:extLst>
              </p14:cNvPr>
              <p14:cNvContentPartPr/>
              <p14:nvPr/>
            </p14:nvContentPartPr>
            <p14:xfrm>
              <a:off x="5208816" y="3071516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3D32A1-C6C7-44CB-8914-434B87425A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99816" y="306287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189D8EF-6E5E-48AC-A732-A804E611B67C}"/>
                  </a:ext>
                </a:extLst>
              </p14:cNvPr>
              <p14:cNvContentPartPr/>
              <p14:nvPr/>
            </p14:nvContentPartPr>
            <p14:xfrm>
              <a:off x="2609256" y="1160636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189D8EF-6E5E-48AC-A732-A804E611B6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0616" y="1151996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090BC18E-ACA6-41BF-9B15-C34D5BD85E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9938" y="-47976"/>
            <a:ext cx="1072989" cy="105469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EC556D2-018A-6BF5-5AF8-74D90062E754}"/>
                  </a:ext>
                </a:extLst>
              </p14:cNvPr>
              <p14:cNvContentPartPr/>
              <p14:nvPr/>
            </p14:nvContentPartPr>
            <p14:xfrm>
              <a:off x="4467862" y="3335105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EC556D2-018A-6BF5-5AF8-74D90062E75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58862" y="3326105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EA584A87-DDC9-F610-9DCC-686D08C50C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2118" y="1672936"/>
            <a:ext cx="8694522" cy="38027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CEC1826-8EC0-EC72-D8EC-6D1E5D05A765}"/>
                  </a:ext>
                </a:extLst>
              </p14:cNvPr>
              <p14:cNvContentPartPr/>
              <p14:nvPr/>
            </p14:nvContentPartPr>
            <p14:xfrm>
              <a:off x="6645862" y="3178145"/>
              <a:ext cx="1293840" cy="5432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CEC1826-8EC0-EC72-D8EC-6D1E5D05A76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637222" y="3169145"/>
                <a:ext cx="1311480" cy="56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3BB9599-2BEC-1DD1-6F4B-76FDBE27796B}"/>
                  </a:ext>
                </a:extLst>
              </p14:cNvPr>
              <p14:cNvContentPartPr/>
              <p14:nvPr/>
            </p14:nvContentPartPr>
            <p14:xfrm>
              <a:off x="6700942" y="4798145"/>
              <a:ext cx="1200960" cy="5742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3BB9599-2BEC-1DD1-6F4B-76FDBE27796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91942" y="4789505"/>
                <a:ext cx="1218600" cy="59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9280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219608"/>
            <a:ext cx="8293100" cy="474304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dirty="0">
                <a:solidFill>
                  <a:schemeClr val="tx1"/>
                </a:solidFill>
                <a:latin typeface="Verdana"/>
                <a:cs typeface="Verdana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800" y="288243"/>
            <a:ext cx="82931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Verdana"/>
                <a:cs typeface="Verdana"/>
              </a:rPr>
              <a:t>Employee Benefit Trust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5500" y="2760131"/>
            <a:ext cx="749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Verdana"/>
              <a:cs typeface="Verdana"/>
            </a:endParaRPr>
          </a:p>
          <a:p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3D32A1-C6C7-44CB-8914-434B87425AF4}"/>
                  </a:ext>
                </a:extLst>
              </p14:cNvPr>
              <p14:cNvContentPartPr/>
              <p14:nvPr/>
            </p14:nvContentPartPr>
            <p14:xfrm>
              <a:off x="5208816" y="3071516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3D32A1-C6C7-44CB-8914-434B87425A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99816" y="306251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189D8EF-6E5E-48AC-A732-A804E611B67C}"/>
                  </a:ext>
                </a:extLst>
              </p14:cNvPr>
              <p14:cNvContentPartPr/>
              <p14:nvPr/>
            </p14:nvContentPartPr>
            <p14:xfrm>
              <a:off x="2609256" y="1160636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189D8EF-6E5E-48AC-A732-A804E611B6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0256" y="1151636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C076093-D9E2-417A-B619-FAAECA38E9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1011" y="-2616"/>
            <a:ext cx="1072989" cy="10546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284ACE-7985-1729-C741-CFB72EF8E6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2936" y="1708726"/>
            <a:ext cx="7215563" cy="351905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69F8D55-DBE7-818B-D267-27F239D7AB42}"/>
                  </a:ext>
                </a:extLst>
              </p14:cNvPr>
              <p14:cNvContentPartPr/>
              <p14:nvPr/>
            </p14:nvContentPartPr>
            <p14:xfrm>
              <a:off x="7098090" y="2797438"/>
              <a:ext cx="1190520" cy="6444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69F8D55-DBE7-818B-D267-27F239D7AB4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089090" y="2788438"/>
                <a:ext cx="1208160" cy="66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317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3062A6B-D50A-4E50-BA7A-3FC4FDA0B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49A7256-DBA8-2AEB-1749-C07DD2C1FF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852413"/>
              </p:ext>
            </p:extLst>
          </p:nvPr>
        </p:nvGraphicFramePr>
        <p:xfrm>
          <a:off x="667821" y="626724"/>
          <a:ext cx="8024116" cy="4828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4767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1EF0D-77AD-4D9C-8446-19DC49542F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1120" y="3595256"/>
            <a:ext cx="8183562" cy="1274762"/>
          </a:xfrm>
        </p:spPr>
        <p:txBody>
          <a:bodyPr>
            <a:normAutofit/>
          </a:bodyPr>
          <a:lstStyle/>
          <a:p>
            <a:r>
              <a:rPr lang="en-US" sz="1600" dirty="0"/>
              <a:t>                                  10 </a:t>
            </a:r>
            <a:r>
              <a:rPr lang="en-US" sz="1600" dirty="0" err="1"/>
              <a:t>Fd</a:t>
            </a:r>
            <a:r>
              <a:rPr lang="en-US" sz="1600" dirty="0"/>
              <a:t>.  Federal Sources increase                               (558,227)</a:t>
            </a:r>
            <a:br>
              <a:rPr lang="en-US" sz="1600" dirty="0"/>
            </a:br>
            <a:r>
              <a:rPr lang="en-US" sz="1600" dirty="0"/>
              <a:t>                                  46 </a:t>
            </a:r>
            <a:r>
              <a:rPr lang="en-US" sz="1600" dirty="0" err="1"/>
              <a:t>Fd</a:t>
            </a:r>
            <a:r>
              <a:rPr lang="en-US" sz="1600" dirty="0"/>
              <a:t>. Expenditures                                                     </a:t>
            </a:r>
            <a:r>
              <a:rPr lang="en-US" sz="1600" u="sng" dirty="0"/>
              <a:t>(3,858,843)</a:t>
            </a:r>
            <a:br>
              <a:rPr lang="en-US" sz="1600" u="sng" dirty="0"/>
            </a:br>
            <a:r>
              <a:rPr lang="en-US" sz="1600" dirty="0"/>
              <a:t>                                                                                                                        34,070,913  </a:t>
            </a:r>
            <a:br>
              <a:rPr lang="en-US" sz="1600" dirty="0"/>
            </a:br>
            <a:r>
              <a:rPr lang="en-US" sz="1600" dirty="0"/>
              <a:t>                                                                                                                               3.55%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59E4A8-1DCB-4261-9B54-1C1E14E76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585" y="0"/>
            <a:ext cx="1072989" cy="10546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D2E49B-60FA-409D-F661-B828938F3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37" y="810492"/>
            <a:ext cx="7324725" cy="278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06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0050" y="1130956"/>
            <a:ext cx="8293100" cy="474345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dirty="0">
                <a:solidFill>
                  <a:schemeClr val="tx1"/>
                </a:solidFill>
                <a:latin typeface="Verdana"/>
                <a:cs typeface="Verdana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800" y="288243"/>
            <a:ext cx="8293100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Verdana"/>
                <a:cs typeface="Verdana"/>
              </a:rPr>
              <a:t>TAX LEVY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0100" y="2796616"/>
            <a:ext cx="749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Verdana"/>
              <a:cs typeface="Verdana"/>
            </a:endParaRPr>
          </a:p>
          <a:p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45A451-6277-47E3-9E4F-3D854C47C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959" y="76257"/>
            <a:ext cx="1072989" cy="10546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785B26-CB0B-3553-5514-AF753B013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12" y="1610591"/>
            <a:ext cx="7267575" cy="344978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9AF78A4-EA57-E47D-135B-C20B261E1242}"/>
                  </a:ext>
                </a:extLst>
              </p14:cNvPr>
              <p14:cNvContentPartPr/>
              <p14:nvPr/>
            </p14:nvContentPartPr>
            <p14:xfrm>
              <a:off x="6025925" y="4622825"/>
              <a:ext cx="2258280" cy="522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9AF78A4-EA57-E47D-135B-C20B261E12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16925" y="4614185"/>
                <a:ext cx="2275920" cy="54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7048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01E03E-710B-280C-D680-C67B40EF1FA2}"/>
              </a:ext>
            </a:extLst>
          </p:cNvPr>
          <p:cNvSpPr txBox="1"/>
          <p:nvPr/>
        </p:nvSpPr>
        <p:spPr>
          <a:xfrm>
            <a:off x="318500" y="3215811"/>
            <a:ext cx="8919017" cy="14486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" name="Picture 2" descr="Jerry Maguire: 9 Behind-The-Scenes Facts About The Tom Cruise Movie |  Cinemablend">
            <a:extLst>
              <a:ext uri="{FF2B5EF4-FFF2-40B4-BE49-F238E27FC236}">
                <a16:creationId xmlns:a16="http://schemas.microsoft.com/office/drawing/2014/main" id="{16E58F56-5ED3-A35D-053A-C1E359085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382"/>
            <a:ext cx="9144000" cy="546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BF0ABB68-56F9-D6F5-1A63-31F83F2A38AB}"/>
              </a:ext>
            </a:extLst>
          </p:cNvPr>
          <p:cNvSpPr/>
          <p:nvPr/>
        </p:nvSpPr>
        <p:spPr>
          <a:xfrm>
            <a:off x="5255491" y="92467"/>
            <a:ext cx="2743200" cy="176645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Thank you for “Showing Me The Money” – Now, I’ll vote “YES” on the budget</a:t>
            </a:r>
          </a:p>
        </p:txBody>
      </p:sp>
    </p:spTree>
    <p:extLst>
      <p:ext uri="{BB962C8B-B14F-4D97-AF65-F5344CB8AC3E}">
        <p14:creationId xmlns:p14="http://schemas.microsoft.com/office/powerpoint/2010/main" val="83278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032686"/>
            <a:ext cx="8305800" cy="52859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sz="900" b="1" dirty="0">
              <a:solidFill>
                <a:srgbClr val="FFFFFF"/>
              </a:solidFill>
            </a:endParaRPr>
          </a:p>
          <a:p>
            <a:r>
              <a:rPr lang="en-US" sz="2000" b="1" dirty="0"/>
              <a:t>Property Value – October 1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2000" b="1" dirty="0"/>
              <a:t>Student Enrollment - 3</a:t>
            </a:r>
            <a:r>
              <a:rPr lang="en-US" sz="2000" b="1" baseline="30000" dirty="0"/>
              <a:t>rd</a:t>
            </a:r>
            <a:r>
              <a:rPr lang="en-US" sz="2000" b="1" dirty="0"/>
              <a:t> Friday in September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r>
              <a:rPr lang="en-US" sz="2000" b="1" dirty="0"/>
              <a:t>Transfer of Service 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2000" b="1" dirty="0"/>
              <a:t>Private School Voucher Aid Deduction – October 15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2000" b="1" dirty="0"/>
              <a:t>State Aid - October 15</a:t>
            </a:r>
          </a:p>
          <a:p>
            <a:endParaRPr lang="en-US" sz="1200" b="1" dirty="0"/>
          </a:p>
          <a:p>
            <a:r>
              <a:rPr lang="en-US" sz="2000" b="1" dirty="0"/>
              <a:t>District Adjustments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795" y="216228"/>
            <a:ext cx="8305800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 </a:t>
            </a:r>
            <a:r>
              <a:rPr lang="en-US" sz="3600" dirty="0"/>
              <a:t>Major </a:t>
            </a:r>
            <a:r>
              <a:rPr lang="en-US" sz="3600" dirty="0">
                <a:latin typeface="Verdana"/>
                <a:cs typeface="Verdana"/>
              </a:rPr>
              <a:t>Budget</a:t>
            </a:r>
            <a:r>
              <a:rPr lang="en-US" sz="3600" dirty="0"/>
              <a:t> Factors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583D5D-FE58-4DCB-8344-8FD6C2C9C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202" y="74166"/>
            <a:ext cx="1244786" cy="122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1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A7B0EE-80BA-425C-BE6A-5440B7AFD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7590" y="0"/>
            <a:ext cx="1072591" cy="1051560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086863"/>
              </p:ext>
            </p:extLst>
          </p:nvPr>
        </p:nvGraphicFramePr>
        <p:xfrm>
          <a:off x="369870" y="804519"/>
          <a:ext cx="7770071" cy="512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985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9917437"/>
              </p:ext>
            </p:extLst>
          </p:nvPr>
        </p:nvGraphicFramePr>
        <p:xfrm>
          <a:off x="0" y="636588"/>
          <a:ext cx="9144000" cy="526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C847CB8-4B8D-3701-1207-9C019257F9C2}"/>
              </a:ext>
            </a:extLst>
          </p:cNvPr>
          <p:cNvSpPr txBox="1"/>
          <p:nvPr/>
        </p:nvSpPr>
        <p:spPr>
          <a:xfrm>
            <a:off x="2321960" y="143838"/>
            <a:ext cx="5137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PROPERTY VALUATION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21B4FA-222F-B8B8-403E-124EE45737C1}"/>
              </a:ext>
            </a:extLst>
          </p:cNvPr>
          <p:cNvSpPr txBox="1"/>
          <p:nvPr/>
        </p:nvSpPr>
        <p:spPr>
          <a:xfrm>
            <a:off x="7828908" y="451922"/>
            <a:ext cx="1438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13.35%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082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A5A2517-9FA8-41F3-916D-CF330544AAB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39517680"/>
              </p:ext>
            </p:extLst>
          </p:nvPr>
        </p:nvGraphicFramePr>
        <p:xfrm>
          <a:off x="339047" y="758181"/>
          <a:ext cx="8527551" cy="517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0629" y="296516"/>
            <a:ext cx="54102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Revenue Limit Membership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1282CE-7431-4B5E-9EF5-6981826C2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404" y="0"/>
            <a:ext cx="1072989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8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9F4809-67D9-416A-9C3A-C1F985ED7C7D}"/>
              </a:ext>
            </a:extLst>
          </p:cNvPr>
          <p:cNvSpPr txBox="1"/>
          <p:nvPr/>
        </p:nvSpPr>
        <p:spPr>
          <a:xfrm>
            <a:off x="1273996" y="391492"/>
            <a:ext cx="698642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ENROLLMENT -- PREVIOUS &amp; PROJECTED FUTURE</a:t>
            </a:r>
            <a:endParaRPr lang="en-US" sz="20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(4k, PAA not included)</a:t>
            </a:r>
            <a:endParaRPr lang="en-US" sz="2000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405D90-BFE4-4202-9B1C-F23DA2426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404" y="0"/>
            <a:ext cx="1072989" cy="1054699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625B7B1-72D2-C4BB-0195-7E3F014864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245722"/>
              </p:ext>
            </p:extLst>
          </p:nvPr>
        </p:nvGraphicFramePr>
        <p:xfrm>
          <a:off x="376238" y="1130157"/>
          <a:ext cx="8391525" cy="4654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391659" imgH="3209822" progId="Excel.Sheet.12">
                  <p:embed/>
                </p:oleObj>
              </mc:Choice>
              <mc:Fallback>
                <p:oleObj name="Worksheet" r:id="rId3" imgW="8391659" imgH="32098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6238" y="1130157"/>
                        <a:ext cx="8391525" cy="465419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324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/>
        </p:nvSpPr>
        <p:spPr>
          <a:xfrm>
            <a:off x="85535" y="195985"/>
            <a:ext cx="8262717" cy="21805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Operational Referendum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	 Operational Dollars Available = $48,000,000</a:t>
            </a:r>
            <a:endParaRPr lang="en-US" sz="24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Total 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Unspent/Untaxed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Referendum Dollars = $10,426,185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	                           $1.5 million/year                                        	     $2.6 million/year                              $3.7M/year</a:t>
            </a: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206500" marR="0" lvl="0" indent="6350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						</a:t>
            </a: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22" name="Google Shape;12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4413" y="2551186"/>
            <a:ext cx="2157576" cy="349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21988" y="2551186"/>
            <a:ext cx="3267182" cy="349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782F7D1-353B-4017-8039-078BC0FFBE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1011" y="0"/>
            <a:ext cx="1072989" cy="1054699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518740"/>
              </p:ext>
            </p:extLst>
          </p:nvPr>
        </p:nvGraphicFramePr>
        <p:xfrm>
          <a:off x="1162976" y="2702103"/>
          <a:ext cx="6695149" cy="3959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4" name="Google Shape;123;p17">
            <a:extLst>
              <a:ext uri="{FF2B5EF4-FFF2-40B4-BE49-F238E27FC236}">
                <a16:creationId xmlns:a16="http://schemas.microsoft.com/office/drawing/2014/main" id="{62C2E7D4-1AF1-8060-A695-9FB7DFC007E6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91910" y="2551187"/>
            <a:ext cx="452063" cy="349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9900" y="371475"/>
            <a:ext cx="8674100" cy="5716588"/>
          </a:xfrm>
          <a:solidFill>
            <a:schemeClr val="bg2">
              <a:lumMod val="9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Budget Revenues: 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State Aid (53%) and Taxes (40%)</a:t>
            </a:r>
          </a:p>
          <a:p>
            <a:pPr marL="0" indent="0">
              <a:buNone/>
            </a:pPr>
            <a:endParaRPr lang="en-US" dirty="0">
              <a:latin typeface="Verdana"/>
              <a:cs typeface="Verdana"/>
            </a:endParaRP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Budget Expenses: 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Salaries (44.9%)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Employee Benefits (17.8%)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Pupil Travel (5.1%)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Utilities (2.7%)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Open Enrollment (7.7%)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Other purchase &amp; repair costs (10.7%)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Equipment purchases/Lease (4.6%)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Property &amp; Casualty Insurance (1.6%)</a:t>
            </a:r>
          </a:p>
          <a:p>
            <a:pPr marL="0" indent="0">
              <a:buNone/>
            </a:pPr>
            <a:r>
              <a:rPr lang="en-US" dirty="0">
                <a:latin typeface="Verdana"/>
                <a:cs typeface="Verdana"/>
              </a:rPr>
              <a:t>	Operating Transfer – Fund 46  (4.9%)	 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D747AF1-CF8E-4341-A9D3-16DEDFB1F7B9}"/>
              </a:ext>
            </a:extLst>
          </p:cNvPr>
          <p:cNvGrpSpPr/>
          <p:nvPr/>
        </p:nvGrpSpPr>
        <p:grpSpPr>
          <a:xfrm>
            <a:off x="6287376" y="749516"/>
            <a:ext cx="10440" cy="360"/>
            <a:chOff x="6287376" y="749516"/>
            <a:chExt cx="1044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1B4ADF2-8CB8-4222-A5A1-FA2ADBA448AB}"/>
                    </a:ext>
                  </a:extLst>
                </p14:cNvPr>
                <p14:cNvContentPartPr/>
                <p14:nvPr/>
              </p14:nvContentPartPr>
              <p14:xfrm>
                <a:off x="6297456" y="749516"/>
                <a:ext cx="360" cy="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1B4ADF2-8CB8-4222-A5A1-FA2ADBA448A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8881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E359531-D481-4564-BE0A-77C1D79103A1}"/>
                    </a:ext>
                  </a:extLst>
                </p14:cNvPr>
                <p14:cNvContentPartPr/>
                <p14:nvPr/>
              </p14:nvContentPartPr>
              <p14:xfrm>
                <a:off x="6297456" y="749516"/>
                <a:ext cx="360" cy="3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E359531-D481-4564-BE0A-77C1D79103A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8881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75B9B69-4974-4B9F-A6D0-93E91DB26082}"/>
                    </a:ext>
                  </a:extLst>
                </p14:cNvPr>
                <p14:cNvContentPartPr/>
                <p14:nvPr/>
              </p14:nvContentPartPr>
              <p14:xfrm>
                <a:off x="6287376" y="749516"/>
                <a:ext cx="360" cy="3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75B9B69-4974-4B9F-A6D0-93E91DB2608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7873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1080690-39F4-4921-B52B-6D65FCFB162F}"/>
                    </a:ext>
                  </a:extLst>
                </p14:cNvPr>
                <p14:cNvContentPartPr/>
                <p14:nvPr/>
              </p14:nvContentPartPr>
              <p14:xfrm>
                <a:off x="6287376" y="749516"/>
                <a:ext cx="360" cy="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1080690-39F4-4921-B52B-6D65FCFB162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7873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0607740-95AC-4AA7-90D5-2D265E9DAE5E}"/>
                    </a:ext>
                  </a:extLst>
                </p14:cNvPr>
                <p14:cNvContentPartPr/>
                <p14:nvPr/>
              </p14:nvContentPartPr>
              <p14:xfrm>
                <a:off x="6287376" y="749516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0607740-95AC-4AA7-90D5-2D265E9DAE5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7873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A8C0339-E32B-4A3E-8773-F8F2C65D4D60}"/>
                    </a:ext>
                  </a:extLst>
                </p14:cNvPr>
                <p14:cNvContentPartPr/>
                <p14:nvPr/>
              </p14:nvContentPartPr>
              <p14:xfrm>
                <a:off x="6287376" y="749516"/>
                <a:ext cx="36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A8C0339-E32B-4A3E-8773-F8F2C65D4D6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7873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1480B63-4C94-401D-B0D9-F620B8C0174C}"/>
                    </a:ext>
                  </a:extLst>
                </p14:cNvPr>
                <p14:cNvContentPartPr/>
                <p14:nvPr/>
              </p14:nvContentPartPr>
              <p14:xfrm>
                <a:off x="6287376" y="749516"/>
                <a:ext cx="36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1480B63-4C94-401D-B0D9-F620B8C0174C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7873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8B7D41F-14D2-4534-96E0-1799369FB148}"/>
                    </a:ext>
                  </a:extLst>
                </p14:cNvPr>
                <p14:cNvContentPartPr/>
                <p14:nvPr/>
              </p14:nvContentPartPr>
              <p14:xfrm>
                <a:off x="6287376" y="749516"/>
                <a:ext cx="360" cy="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8B7D41F-14D2-4534-96E0-1799369FB148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7873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5E91B8D-CDD3-4DEE-ACF0-583CC60B9F03}"/>
                    </a:ext>
                  </a:extLst>
                </p14:cNvPr>
                <p14:cNvContentPartPr/>
                <p14:nvPr/>
              </p14:nvContentPartPr>
              <p14:xfrm>
                <a:off x="6287376" y="749516"/>
                <a:ext cx="360" cy="3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5E91B8D-CDD3-4DEE-ACF0-583CC60B9F0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278736" y="74087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F00C05D-EB29-4DA5-971D-4B391397DFCD}"/>
                  </a:ext>
                </a:extLst>
              </p14:cNvPr>
              <p14:cNvContentPartPr/>
              <p14:nvPr/>
            </p14:nvContentPartPr>
            <p14:xfrm>
              <a:off x="5938139" y="708476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F00C05D-EB29-4DA5-971D-4B391397DF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29499" y="699476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E6A0D5D5-8DD2-424A-A20D-2603ECA5D7F0}"/>
              </a:ext>
            </a:extLst>
          </p:cNvPr>
          <p:cNvGrpSpPr/>
          <p:nvPr/>
        </p:nvGrpSpPr>
        <p:grpSpPr>
          <a:xfrm>
            <a:off x="6112739" y="770036"/>
            <a:ext cx="360" cy="360"/>
            <a:chOff x="6112739" y="770036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57307F7-1721-46E7-BE9B-846E5DE8F2AC}"/>
                    </a:ext>
                  </a:extLst>
                </p14:cNvPr>
                <p14:cNvContentPartPr/>
                <p14:nvPr/>
              </p14:nvContentPartPr>
              <p14:xfrm>
                <a:off x="6112739" y="770036"/>
                <a:ext cx="36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57307F7-1721-46E7-BE9B-846E5DE8F2AC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03739" y="76139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F01DC33-9E06-4543-A8A8-A40C891AE435}"/>
                    </a:ext>
                  </a:extLst>
                </p14:cNvPr>
                <p14:cNvContentPartPr/>
                <p14:nvPr/>
              </p14:nvContentPartPr>
              <p14:xfrm>
                <a:off x="6112739" y="770036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F01DC33-9E06-4543-A8A8-A40C891AE43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03739" y="76139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3C4EDBE-D889-427C-B817-B452F7085FCE}"/>
                    </a:ext>
                  </a:extLst>
                </p14:cNvPr>
                <p14:cNvContentPartPr/>
                <p14:nvPr/>
              </p14:nvContentPartPr>
              <p14:xfrm>
                <a:off x="6112739" y="770036"/>
                <a:ext cx="36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3C4EDBE-D889-427C-B817-B452F7085FC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03739" y="76139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D9A55016-F317-49F3-A636-D94A953DB86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71011" y="-77856"/>
            <a:ext cx="1072989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951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53907</TotalTime>
  <Words>463</Words>
  <Application>Microsoft Office PowerPoint</Application>
  <PresentationFormat>On-screen Show (4:3)</PresentationFormat>
  <Paragraphs>116</Paragraphs>
  <Slides>25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Gill Sans MT</vt:lpstr>
      <vt:lpstr>Open Sans</vt:lpstr>
      <vt:lpstr>Verdana</vt:lpstr>
      <vt:lpstr>Default Design</vt:lpstr>
      <vt:lpstr>Gallery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Tax Rate – History</vt:lpstr>
      <vt:lpstr>PowerPoint Presentation</vt:lpstr>
      <vt:lpstr>PowerPoint Presentation</vt:lpstr>
      <vt:lpstr>PowerPoint Presentation</vt:lpstr>
      <vt:lpstr>FUND  BALANCE</vt:lpstr>
      <vt:lpstr>PowerPoint Presentation</vt:lpstr>
      <vt:lpstr>PowerPoint Presentation</vt:lpstr>
      <vt:lpstr>PowerPoint Presentation</vt:lpstr>
      <vt:lpstr>PowerPoint Presentation</vt:lpstr>
      <vt:lpstr>                                  10 Fd.  Federal Sources increase                               (558,227)                                   46 Fd. Expenditures                                                     (3,858,843)                                                                                                                         34,070,913                                                                                                                                  3.55%</vt:lpstr>
      <vt:lpstr>PowerPoint Presentation</vt:lpstr>
      <vt:lpstr>PowerPoint Presentation</vt:lpstr>
    </vt:vector>
  </TitlesOfParts>
  <Company>PCS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PCS</dc:creator>
  <cp:lastModifiedBy>hibnerp</cp:lastModifiedBy>
  <cp:revision>470</cp:revision>
  <cp:lastPrinted>2018-08-02T13:41:37Z</cp:lastPrinted>
  <dcterms:created xsi:type="dcterms:W3CDTF">2013-09-15T21:49:29Z</dcterms:created>
  <dcterms:modified xsi:type="dcterms:W3CDTF">2022-09-19T13:53:46Z</dcterms:modified>
</cp:coreProperties>
</file>